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80" r:id="rId24"/>
    <p:sldId id="281" r:id="rId25"/>
    <p:sldId id="282" r:id="rId26"/>
    <p:sldId id="283" r:id="rId27"/>
    <p:sldId id="284" r:id="rId28"/>
    <p:sldId id="291" r:id="rId29"/>
    <p:sldId id="292" r:id="rId30"/>
    <p:sldId id="293" r:id="rId31"/>
    <p:sldId id="295" r:id="rId32"/>
    <p:sldId id="296" r:id="rId33"/>
    <p:sldId id="297" r:id="rId34"/>
    <p:sldId id="289" r:id="rId35"/>
    <p:sldId id="29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29" autoAdjust="0"/>
    <p:restoredTop sz="78054" autoAdjust="0"/>
  </p:normalViewPr>
  <p:slideViewPr>
    <p:cSldViewPr snapToGrid="0" snapToObjects="1">
      <p:cViewPr varScale="1">
        <p:scale>
          <a:sx n="119" d="100"/>
          <a:sy n="119" d="100"/>
        </p:scale>
        <p:origin x="44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Workflows of bulk RNA-seq vs single-cell RNA-seq. Bulk provides population average across many cells. Single-cell reveals cell-level heterogeneity and rare populations. Key differences in library prep, sequencing depth requirements, and computational analysis.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a:p>
          <a:p>
            <a:pPr marL="0" lvl="0" indent="0">
              <a:buNone/>
            </a:pPr>
            <a:r>
              <a:t>Key insight: Expression programs define molecular subtypes with therapeutic relevance. What transcriptomics tells us: active signaling pathways, cell states and heterogeneity, tumor microenvironment composition.</a:t>
            </a:r>
          </a:p>
          <a:p>
            <a:pPr marL="0" lvl="0" indent="0">
              <a:buNone/>
            </a:pPr>
            <a:endParaRPr/>
          </a:p>
          <a:p>
            <a:pPr marL="0" lvl="0" indent="0">
              <a:buNone/>
            </a:pPr>
            <a:r>
              <a:t>Limitation: RNA abundance ≠ protein abundance ≠ activity. Post-transcriptional regulation and protein stability decouple mRNA from functional output.</a:t>
            </a:r>
          </a:p>
          <a:p>
            <a:pPr marL="0" lvl="0" indent="0">
              <a:buNone/>
            </a:pPr>
            <a:endParaRPr/>
          </a:p>
          <a:p>
            <a:pPr marL="0" lvl="0" indent="0">
              <a:buNone/>
            </a:pPr>
            <a:r>
              <a:t>Takeaway: Transcriptomics captures gene expression programs but requires integration with proteomics to understand functional consequences.</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Basic MS-based proteomics workflow showing sample prep, mass spectrometry analysis, and data processing. Figure also shows single-cell and spatial proteomics capabilities. Key technological advances include improved sensitivity for low-abundance proteins and spatial resolution.</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HER2 assessment across genomic (copy number), transcriptomic (mRNA), and proteomic (protein) layers in CPTAC pan-cancer analysis.</a:t>
            </a:r>
          </a:p>
          <a:p>
            <a:pPr marL="0" lvl="0" indent="0">
              <a:buNone/>
            </a:pPr>
            <a:endParaRPr/>
          </a:p>
          <a:p>
            <a:pPr marL="0" lvl="0" indent="0">
              <a:buNone/>
            </a:pPr>
            <a:r>
              <a:t>Panel a: Histogram showing Spearman correlation distribution for 206 protein-mRNA pairs - most show modest correlation.</a:t>
            </a:r>
          </a:p>
          <a:p>
            <a:pPr marL="0" lvl="0" indent="0">
              <a:buNone/>
            </a:pPr>
            <a:endParaRPr/>
          </a:p>
          <a:p>
            <a:pPr marL="0" lvl="0" indent="0">
              <a:buNone/>
            </a:pPr>
            <a:r>
              <a:t>Panel b: Crosstab showing HER2 classification by CNV, mRNA, and protein across 11 tumor types. Red highlighting shows ≥5% discordance. Breast (BRCA) and endometrial (UCEC) cancers subdivided by HER2 protein levels.</a:t>
            </a:r>
          </a:p>
          <a:p>
            <a:pPr marL="0" lvl="0" indent="0">
              <a:buNone/>
            </a:pPr>
            <a:endParaRPr/>
          </a:p>
          <a:p>
            <a:pPr marL="0" lvl="0" indent="0">
              <a:buNone/>
            </a:pPr>
            <a:r>
              <a:t>Panel c: HER2 copy number vs protein level - amplified samples have higher protein but substantial variation exists.</a:t>
            </a:r>
          </a:p>
          <a:p>
            <a:pPr marL="0" lvl="0" indent="0">
              <a:buNone/>
            </a:pPr>
            <a:endParaRPr/>
          </a:p>
          <a:p>
            <a:pPr marL="0" lvl="0" indent="0">
              <a:buNone/>
            </a:pPr>
            <a:r>
              <a:t>Panel d: HER2 mRNA vs protein correlation of only 0.53 across all tumors.</a:t>
            </a:r>
          </a:p>
          <a:p>
            <a:pPr marL="0" lvl="0" indent="0">
              <a:buNone/>
            </a:pPr>
            <a:endParaRPr/>
          </a:p>
          <a:p>
            <a:pPr marL="0" lvl="0" indent="0">
              <a:buNone/>
            </a:pPr>
            <a:r>
              <a:t>Key insight: HER2 classification varies dramatically by layer. Samples HER2-positive by protein may be negative by RNA or CNV. For anti-HER2 therapy decisions, protein measurement is essential.</a:t>
            </a:r>
          </a:p>
          <a:p>
            <a:pPr marL="0" lvl="0" indent="0">
              <a:buNone/>
            </a:pPr>
            <a:endParaRPr/>
          </a:p>
          <a:p>
            <a:pPr marL="0" lvl="0" indent="0">
              <a:buNone/>
            </a:pPr>
            <a:r>
              <a:t>Takeaway: Discordance across layers motivates multi-omics integration to capture the full regulatory cascade from DNA → RNA → protein. Post-transcriptional regulation and protein stability create layer-specific biology.</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Metabolomics captures the biochemical endpoint of cellular processes. Metabolites are closest to phenotype in the omics hierarchy.</a:t>
            </a:r>
            <a:r>
              <a:rPr lang="en-US" dirty="0"/>
              <a:t> General technical route of metabolomics: sample collection and preparation, metabolite extraction, separation (chromatography), detection (mass spectrometry or NMR), data processing (peak detection, identification, quantification), and statistical analysis. Quality control is critical at each step.</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dirty="0"/>
          </a:p>
          <a:p>
            <a:pPr marL="0" lvl="0" indent="0">
              <a:buNone/>
            </a:pPr>
            <a:r>
              <a:rPr dirty="0"/>
              <a:t>Key insight: Metabolites are not just endpoints—they are regulatory signals that directly control gene expression and protein function.</a:t>
            </a:r>
          </a:p>
          <a:p>
            <a:pPr marL="0" lvl="0" indent="0">
              <a:buNone/>
            </a:pPr>
            <a:endParaRPr dirty="0"/>
          </a:p>
          <a:p>
            <a:pPr marL="0" lvl="0" indent="0">
              <a:buNone/>
            </a:pPr>
            <a:r>
              <a:rPr dirty="0"/>
              <a:t>What metabolomics tells us: how metabolic state regulates epigenetics and protein function, phenotype-proximal biology (closer to observable disease than genomics), metabolic reprogramming in cancer and immune cells.</a:t>
            </a:r>
          </a:p>
          <a:p>
            <a:pPr marL="0" lvl="0" indent="0">
              <a:buNone/>
            </a:pPr>
            <a:endParaRPr dirty="0"/>
          </a:p>
          <a:p>
            <a:pPr marL="0" lvl="0" indent="0">
              <a:buNone/>
            </a:pPr>
            <a:r>
              <a:rPr dirty="0"/>
              <a:t>Takeaway: Metabolomics reveals bidirectional regulation—metabolism shapes epigenetics and protein function, creating feedback loops across omics layers. This motivates integrative analysis to capture systems-level regulation.</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Parallel multi-omics (matched samples) - Multiple omics measured on the same samples (e.g., tumor aliquots). Enables direct layer-to-layer correlation. Examples: TCGA (WES + RNA-seq + methylation + proteomics), CPTAC (genomics + proteomics), clinical trials with multi-omic profiling.</a:t>
            </a:r>
          </a:p>
          <a:p>
            <a:pPr marL="0" lvl="0" indent="0">
              <a:buNone/>
            </a:pPr>
            <a:endParaRPr/>
          </a:p>
          <a:p>
            <a:pPr marL="0" lvl="0" indent="0">
              <a:buNone/>
            </a:pPr>
            <a:r>
              <a:t>Right: Joint profiling multi-omics - Multiple omics from the same cells or spatial locations. Requires specialized technologies. Examples: CITE-seq (scRNA + protein), 10X Multiome (scATAC + scRNA), spatial methods (Xenium/CODEX for RNA + protein, PacBio HiFi for DNA + methylation).</a:t>
            </a:r>
          </a:p>
          <a:p>
            <a:pPr marL="0" lvl="0" indent="0">
              <a:buNone/>
            </a:pPr>
            <a:endParaRPr/>
          </a:p>
          <a:p>
            <a:pPr marL="0" lvl="0" indent="0">
              <a:buNone/>
            </a:pPr>
            <a:r>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a:p>
          <a:p>
            <a:pPr marL="0" lvl="0" indent="0">
              <a:buNone/>
            </a:pPr>
            <a:r>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a:p>
          <a:p>
            <a:pPr marL="0" lvl="0" indent="0">
              <a:buNone/>
            </a:pPr>
            <a:r>
              <a:t>Takeaway: Parallel multi-omics on matched samples enables direct integration across layers, revealing which molecular alterations drive phenotype and which are passenger events. This approach is powerful for biomarker discovery and patient stratification.</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This figure shows the major omics modalities and their associated technologies. Each layer provides complementary information about the biological system.</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134652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Spatial omics of the breast tumor microenvironment. Background: Spatial omics has transformed understanding of breast TME, but clinical validation remains limited.</a:t>
            </a:r>
          </a:p>
          <a:p>
            <a:pPr marL="0" lvl="0" indent="0">
              <a:buNone/>
            </a:pPr>
            <a:endParaRPr/>
          </a:p>
          <a:p>
            <a:pPr marL="0" lvl="0" indent="0">
              <a:buNone/>
            </a:pPr>
            <a:r>
              <a:t>Left panel: Throughput vs resolution tradeoff for different spatial technologies (transcriptomics, proteomics, multi-omics).</a:t>
            </a:r>
          </a:p>
          <a:p>
            <a:pPr marL="0" lvl="0" indent="0">
              <a:buNone/>
            </a:pPr>
            <a:endParaRPr/>
          </a:p>
          <a:p>
            <a:pPr marL="0" lvl="0" indent="0">
              <a:buNone/>
            </a:pPr>
            <a:r>
              <a:t>Center panel: Schematic showing tumor organization - metabolic niches, immune ecosystem (ignored, inflamed, excluded tumor regions), clonal architecture, polyclonal metastases, blood vessels, and stroma ecosystem.</a:t>
            </a:r>
          </a:p>
          <a:p>
            <a:pPr marL="0" lvl="0" indent="0">
              <a:buNone/>
            </a:pPr>
            <a:endParaRPr/>
          </a:p>
          <a:p>
            <a:pPr marL="0" lvl="0" indent="0">
              <a:buNone/>
            </a:pPr>
            <a:r>
              <a:t>Right panel: Heatmap showing method compatibility across clinical applications (early diagnosis, FFPE support, subcellular resolution, biomarker discovery).</a:t>
            </a:r>
          </a:p>
          <a:p>
            <a:pPr marL="0" lvl="0" indent="0">
              <a:buNone/>
            </a:pPr>
            <a:endParaRPr/>
          </a:p>
          <a:p>
            <a:pPr marL="0" lvl="0" indent="0">
              <a:buNone/>
            </a:pPr>
            <a:r>
              <a:t>Main findings: Spatial multiomics uncovers how spatially organized immune and stromal niches influence tumor evolution and therapy response. Integration of transcriptomic, proteomic, metabolomic and epigenomic advances within a translational framework. Key technological and analytical gaps limit clinical implementation.</a:t>
            </a:r>
          </a:p>
          <a:p>
            <a:pPr marL="0" lvl="0" indent="0">
              <a:buNone/>
            </a:pPr>
            <a:endParaRPr/>
          </a:p>
          <a:p>
            <a:pPr marL="0" lvl="0" indent="0">
              <a:buNone/>
            </a:pPr>
            <a:r>
              <a:t>Takeaway: Joint spatial profiling reveals how molecular layers interact within tissue architecture—biology that parallel bulk approaches cannot capture. Clinical promise includes predicting therapy response based on spatial organization, but technological barriers remain.</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Integrated spatial omics of metabolic reprogramming in pancreatic cancer. Study integrated spatial metabolomics with spatial transcriptomics and proteomics to map metabolic rewiring.</a:t>
            </a:r>
          </a:p>
          <a:p>
            <a:pPr marL="0" lvl="0" indent="0">
              <a:buNone/>
            </a:pPr>
            <a:endParaRPr/>
          </a:p>
          <a:p>
            <a:pPr marL="0" lvl="0" indent="0">
              <a:buNone/>
            </a:pPr>
            <a:r>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a:p>
          <a:p>
            <a:pPr marL="0" lvl="0" indent="0">
              <a:buNone/>
            </a:pPr>
            <a:r>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a:p>
          <a:p>
            <a:pPr marL="0" lvl="0" indent="0">
              <a:buNone/>
            </a:pPr>
            <a:r>
              <a:t>Each panel shows spatial maps of metabolites and corresponding enzyme expression (spatial plots + UMAP plots), revealing compartmentalization between tumor, stroma, and immune regions.</a:t>
            </a:r>
          </a:p>
          <a:p>
            <a:pPr marL="0" lvl="0" indent="0">
              <a:buNone/>
            </a:pPr>
            <a:endParaRPr/>
          </a:p>
          <a:p>
            <a:pPr marL="0" lvl="0" indent="0">
              <a:buNone/>
            </a:pPr>
            <a:r>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a:p>
          <a:p>
            <a:pPr marL="0" lvl="0" indent="0">
              <a:buNone/>
            </a:pPr>
            <a:r>
              <a:t>Takeaway: Spatial integration of metabolomics, transcriptomics, and proteomics maps metabolic reprogramming at cellular resolution. This identifies spatially restricted metabolic vulnerabilities for targeted therapy.</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(genomics, epigenomics, transcriptomics, proteomics, metabolomics).</a:t>
            </a:r>
          </a:p>
          <a:p>
            <a:pPr marL="0" lvl="0" indent="0">
              <a:buNone/>
            </a:pPr>
            <a:endParaRPr/>
          </a:p>
          <a:p>
            <a:pPr marL="0" lvl="0" indent="0">
              <a:buNone/>
            </a:pPr>
            <a:r>
              <a:t>Middle panel: Multi-omics integration showing within-layer relationships (nodes and edges within each plane) and cross-layer relationships (dashed lines between planes).</a:t>
            </a:r>
          </a:p>
          <a:p>
            <a:pPr marL="0" lvl="0" indent="0">
              <a:buNone/>
            </a:pPr>
            <a:endParaRPr/>
          </a:p>
          <a:p>
            <a:pPr marL="0" lvl="0" indent="0">
              <a:buNone/>
            </a:pPr>
            <a:r>
              <a:t>Right panel: Two types of insights from integration: - Network (top): Feature-focused integration connects molecular features across layers to infer mechanisms (eigen factor coordinating multiple molecules) - Classification (bottom): Sample-focused integration clusters samples based on multi-omics similarity (blue vs brown patient groups) - Biomarker (bottom): Shows complexity gradient from genome through proteome</a:t>
            </a:r>
          </a:p>
          <a:p>
            <a:pPr marL="0" lvl="0" indent="0">
              <a:buNone/>
            </a:pPr>
            <a:endParaRPr/>
          </a:p>
          <a:p>
            <a:pPr marL="0" lvl="0" indent="0">
              <a:buNone/>
            </a:pPr>
            <a:r>
              <a:t>Sample-focused integration: Groups samples into subtypes based on molecular similarity across layers. Unit of analysis is patients/samples. Output is molecular classifications. Example: multi-omics cancer subtyping. Methods include consensus clustering, similarity network fusion.</a:t>
            </a:r>
          </a:p>
          <a:p>
            <a:pPr marL="0" lvl="0" indent="0">
              <a:buNone/>
            </a:pPr>
            <a:endParaRPr/>
          </a:p>
          <a:p>
            <a:pPr marL="0" lvl="0" indent="0">
              <a:buNone/>
            </a:pPr>
            <a:r>
              <a:t>Feature-focused integration: Infers regulatory mechanisms by connecting molecular features across layers. Unit of analysis is genes, proteins, metabolites. Output is networks and regulatory programs. Example: multi-layer gene regulatory networks. Methods include network inference, factor analysis.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a:t>
            </a:r>
          </a:p>
          <a:p>
            <a:pPr marL="0" lvl="0" indent="0">
              <a:buNone/>
            </a:pPr>
            <a:endParaRPr/>
          </a:p>
          <a:p>
            <a:pPr marL="0" lvl="0" indent="0">
              <a:buNone/>
            </a:pPr>
            <a:r>
              <a:t>Panel A: Integrated multi-omics clustering using mRNA, lncRNA, miRNA expression, DNA methylation, and mutation status. Heatmap shows molecular features across patients with subtype annotations.</a:t>
            </a:r>
          </a:p>
          <a:p>
            <a:pPr marL="0" lvl="0" indent="0">
              <a:buNone/>
            </a:pPr>
            <a:endParaRPr/>
          </a:p>
          <a:p>
            <a:pPr marL="0" lvl="0" indent="0">
              <a:buNone/>
            </a:pPr>
            <a:r>
              <a:t>Panel B: Clustering consistency assessed across ten different methods. Top annotation shows final consensus subtypes. Demonstrates robustness of subtype assignments.</a:t>
            </a:r>
          </a:p>
          <a:p>
            <a:pPr marL="0" lvl="0" indent="0">
              <a:buNone/>
            </a:pPr>
            <a:endParaRPr/>
          </a:p>
          <a:p>
            <a:pPr marL="0" lvl="0" indent="0">
              <a:buNone/>
            </a:pPr>
            <a:r>
              <a:t>Panel C: Consensus heatmap showing clustering stability across three subtypes. Darker colors indicate higher consensus scores - samples consistently cluster together.</a:t>
            </a:r>
          </a:p>
          <a:p>
            <a:pPr marL="0" lvl="0" indent="0">
              <a:buNone/>
            </a:pPr>
            <a:endParaRPr/>
          </a:p>
          <a:p>
            <a:pPr marL="0" lvl="0" indent="0">
              <a:buNone/>
            </a:pPr>
            <a:r>
              <a:t>Panel D: Kaplan-Meier survival curves comparing overall survival between molecular subtypes. Subtypes show significantly different outcomes (p-values indicated).</a:t>
            </a:r>
          </a:p>
          <a:p>
            <a:pPr marL="0" lvl="0" indent="0">
              <a:buNone/>
            </a:pPr>
            <a:endParaRPr/>
          </a:p>
          <a:p>
            <a:pPr marL="0" lvl="0" indent="0">
              <a:buNone/>
            </a:pPr>
            <a:r>
              <a:t>Analytical approach: Consensus clustering integrating multiple omics layers to classify glioma patients. Key finding: Three molecular subtypes identified with distinct multi-omics signatures and significantly different survival outcomes. Integration provides stronger prognostic stratification than single-omics classification.</a:t>
            </a:r>
          </a:p>
          <a:p>
            <a:pPr marL="0" lvl="0" indent="0">
              <a:buNone/>
            </a:pPr>
            <a:endParaRPr/>
          </a:p>
          <a:p>
            <a:pPr marL="0" lvl="0" indent="0">
              <a:buNone/>
            </a:pPr>
            <a:r>
              <a:t>Takeaway: Sample-focused integration groups patients into clinically meaningful subtypes by leveraging complementary information across omics layers. Critical for precision medicine—identifying which patients will benefit from specific therapies.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SCENIC regulatory network inference in melanoma cell state transitions. Integration of scRNA-seq with TF motif analysis and ATAC-seq chromatin accessibility.</a:t>
            </a:r>
          </a:p>
          <a:p>
            <a:pPr marL="0" lvl="0" indent="0">
              <a:buNone/>
            </a:pPr>
            <a:endParaRPr/>
          </a:p>
          <a:p>
            <a:pPr marL="0" lvl="0" indent="0">
              <a:buNone/>
            </a:pPr>
            <a:r>
              <a:t>Panel a: Regulon activity heatmap showing TF programs (rows) across individual cells (columns). Cells are from melanocytic, intermediate (INT), and mesenchymal-like (MES) cultures. For selected TFs, DNA-binding motifs (PWMs) are shown, predicted by RcisTarget step of SCENIC. Color shows regulon activity.</a:t>
            </a:r>
          </a:p>
          <a:p>
            <a:pPr marL="0" lvl="0" indent="0">
              <a:buNone/>
            </a:pPr>
            <a:endParaRPr/>
          </a:p>
          <a:p>
            <a:pPr marL="0" lvl="0" indent="0">
              <a:buNone/>
            </a:pPr>
            <a:r>
              <a:t>Panel b: UMAP based on SCENIC regulons (not raw gene expression) separates intermediate state from other melanocytic cultures in an unsupervised manner. Shows that regulatory programs, not just expression levels, define cell identity.</a:t>
            </a:r>
          </a:p>
          <a:p>
            <a:pPr marL="0" lvl="0" indent="0">
              <a:buNone/>
            </a:pPr>
            <a:endParaRPr/>
          </a:p>
          <a:p>
            <a:pPr marL="0" lvl="0" indent="0">
              <a:buNone/>
            </a:pPr>
            <a:r>
              <a:t>Panel c: Chromatin accessibility measured by ATAC-seq in melanoma cell lines. Heatmap shows three clusters of cell states corresponding to melanocytic, intermediate, and mesenchymal. Nine clusters of genomic regions identified. For each region cluster, enriched DNA-binding motifs and associated TFs are indicated. Validates that predicted TF binding sites are accessible in the corresponding cell states.</a:t>
            </a:r>
          </a:p>
          <a:p>
            <a:pPr marL="0" lvl="0" indent="0">
              <a:buNone/>
            </a:pPr>
            <a:endParaRPr/>
          </a:p>
          <a:p>
            <a:pPr marL="0" lvl="0" indent="0">
              <a:buNone/>
            </a:pPr>
            <a:r>
              <a:t>Analytical approach: SCENIC infers TF regulons from scRNA-seq, predicts regulatory targets using motif analysis, validates with ATAC-seq. Question asked: Which TFs regulate melanoma cell state transitions?</a:t>
            </a:r>
          </a:p>
          <a:p>
            <a:pPr marL="0" lvl="0" indent="0">
              <a:buNone/>
            </a:pPr>
            <a:endParaRPr/>
          </a:p>
          <a:p>
            <a:pPr marL="0" lvl="0" indent="0">
              <a:buNone/>
            </a:pPr>
            <a:r>
              <a:t>Key finding: Distinct TF programs control melanocytic, intermediate, and mesenchymal states. Regulon activities separate cell states better than gene expression alone. Chromatin accessibility confirms predicted TF binding sites are open in corresponding states.</a:t>
            </a:r>
          </a:p>
          <a:p>
            <a:pPr marL="0" lvl="0" indent="0">
              <a:buNone/>
            </a:pPr>
            <a:endParaRPr/>
          </a:p>
          <a:p>
            <a:pPr marL="0" lvl="0" indent="0">
              <a:buNone/>
            </a:pPr>
            <a:r>
              <a:t>Takeaway: Feature-focused integration identifies mechanisms—which transcription factors regulate cell state transitions and how chromatin accessibility enables this regulation. This analysis reveals the regulatory logic connecting epigenomics to transcriptomics, impossible to capture from either layer alone.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before we talk about integrative approaches, let's look at how multiomics was traditionally handled — and honestly, how it's still done in many studies today.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idea is straightforward. You take each omics layer and run it through its own well-established pipeline. RNA-seq goes through DESeq2, methylation data goes through limma or </a:t>
            </a:r>
            <a:r>
              <a:rPr lang="en-US" sz="1200" b="0" kern="1200" dirty="0" err="1">
                <a:solidFill>
                  <a:schemeClr val="tx1"/>
                </a:solidFill>
                <a:effectLst/>
                <a:latin typeface="+mn-lt"/>
                <a:ea typeface="+mn-ea"/>
                <a:cs typeface="+mn-cs"/>
              </a:rPr>
              <a:t>DMRcate</a:t>
            </a:r>
            <a:r>
              <a:rPr lang="en-US" sz="1200" b="0" kern="1200" dirty="0">
                <a:solidFill>
                  <a:schemeClr val="tx1"/>
                </a:solidFill>
                <a:effectLst/>
                <a:latin typeface="+mn-lt"/>
                <a:ea typeface="+mn-ea"/>
                <a:cs typeface="+mn-cs"/>
              </a:rPr>
              <a:t>, proteomics through </a:t>
            </a:r>
            <a:r>
              <a:rPr lang="en-US" sz="1200" b="0" kern="1200" dirty="0" err="1">
                <a:solidFill>
                  <a:schemeClr val="tx1"/>
                </a:solidFill>
                <a:effectLst/>
                <a:latin typeface="+mn-lt"/>
                <a:ea typeface="+mn-ea"/>
                <a:cs typeface="+mn-cs"/>
              </a:rPr>
              <a:t>MaxQuant</a:t>
            </a:r>
            <a:r>
              <a:rPr lang="en-US" sz="1200" b="0" kern="1200" dirty="0">
                <a:solidFill>
                  <a:schemeClr val="tx1"/>
                </a:solidFill>
                <a:effectLst/>
                <a:latin typeface="+mn-lt"/>
                <a:ea typeface="+mn-ea"/>
                <a:cs typeface="+mn-cs"/>
              </a:rPr>
              <a:t> — whatever the gold standard is for that data type. Each pipeline produces its own list of significant hits using its own statistical thresholds.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what's the problem with this overlap approach? There are four key issues.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Second, you can't model cross-layer interactions. A phosphorylation event driving a transcriptional change is invisible when those two data types are analyzed in completely separate pipelines.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do we do better? There are three main families of integrative methods, and they each solve the problem differently.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first is latent factor models — tools like MOFA2, </a:t>
            </a:r>
            <a:r>
              <a:rPr lang="en-US" sz="1200" b="0" kern="1200" dirty="0" err="1">
                <a:solidFill>
                  <a:schemeClr val="tx1"/>
                </a:solidFill>
                <a:effectLst/>
                <a:latin typeface="+mn-lt"/>
                <a:ea typeface="+mn-ea"/>
                <a:cs typeface="+mn-cs"/>
              </a:rPr>
              <a:t>iCluster</a:t>
            </a:r>
            <a:r>
              <a:rPr lang="en-US" sz="1200" b="0" kern="1200" dirty="0">
                <a:solidFill>
                  <a:schemeClr val="tx1"/>
                </a:solidFill>
                <a:effectLst/>
                <a:latin typeface="+mn-l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the third is deep learning fusion — </a:t>
            </a:r>
            <a:r>
              <a:rPr lang="en-US" sz="1200" b="0" kern="1200" dirty="0" err="1">
                <a:solidFill>
                  <a:schemeClr val="tx1"/>
                </a:solidFill>
                <a:effectLst/>
                <a:latin typeface="+mn-lt"/>
                <a:ea typeface="+mn-ea"/>
                <a:cs typeface="+mn-cs"/>
              </a:rPr>
              <a:t>CrossAttOmics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MultiGATE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scGLUE</a:t>
            </a:r>
            <a:r>
              <a:rPr lang="en-US" sz="1200" b="0" kern="1200" dirty="0">
                <a:solidFill>
                  <a:schemeClr val="tx1"/>
                </a:solidFill>
                <a:effectLst/>
                <a:latin typeface="+mn-lt"/>
                <a:ea typeface="+mn-ea"/>
                <a:cs typeface="+mn-cs"/>
              </a:rPr>
              <a:t>. These use attention mechanisms and graph neural networks to handle the heterogeneity problem natively: mismatched dimensions, different data types, batch effects, paired or unpaired designs.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Let me walk you through why you can't just throw these data types into the same model naively. This table makes it concrete.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Now look at dimensionality. RNA-seq measures around 20,000 genes. </a:t>
            </a:r>
            <a:r>
              <a:rPr lang="en-US" sz="1200" b="0" kern="1200" dirty="0" err="1">
                <a:solidFill>
                  <a:schemeClr val="tx1"/>
                </a:solidFill>
                <a:effectLst/>
                <a:latin typeface="+mn-lt"/>
                <a:ea typeface="+mn-ea"/>
                <a:cs typeface="+mn-cs"/>
              </a:rPr>
              <a:t>scATAC</a:t>
            </a:r>
            <a:r>
              <a:rPr lang="en-US" sz="1200" b="0" kern="1200" dirty="0">
                <a:solidFill>
                  <a:schemeClr val="tx1"/>
                </a:solidFill>
                <a:effectLst/>
                <a:latin typeface="+mn-l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Sparsity is probably the most dramatic difference. In scRNA-seq, you detect maybe 10 to 45 percent of genes per cell. In </a:t>
            </a:r>
            <a:r>
              <a:rPr lang="en-US" sz="1200" b="0" kern="1200" dirty="0" err="1">
                <a:solidFill>
                  <a:schemeClr val="tx1"/>
                </a:solidFill>
                <a:effectLst/>
                <a:latin typeface="+mn-lt"/>
                <a:ea typeface="+mn-ea"/>
                <a:cs typeface="+mn-cs"/>
              </a:rPr>
              <a:t>scATAC</a:t>
            </a:r>
            <a:r>
              <a:rPr lang="en-US" sz="1200" b="0" kern="1200" dirty="0">
                <a:solidFill>
                  <a:schemeClr val="tx1"/>
                </a:solidFill>
                <a:effectLst/>
                <a:latin typeface="+mn-l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Genome → Epigenome → Transcriptome → Proteome → Metabolome. 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in addition to heterogeneity, we have to deal with pervasive missing data — and it happens at three distinct levels.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First, feature-level dropout. This is the one most people think of. In scRNA-seq, 55 to 90 percent of your count matrix is zeros. In </a:t>
            </a:r>
            <a:r>
              <a:rPr lang="en-US" sz="1200" b="0" kern="1200" dirty="0" err="1">
                <a:solidFill>
                  <a:schemeClr val="tx1"/>
                </a:solidFill>
                <a:effectLst/>
                <a:latin typeface="+mn-lt"/>
                <a:ea typeface="+mn-ea"/>
                <a:cs typeface="+mn-cs"/>
              </a:rPr>
              <a:t>scATAC</a:t>
            </a:r>
            <a:r>
              <a:rPr lang="en-US" sz="1200" b="0" kern="1200" dirty="0">
                <a:solidFill>
                  <a:schemeClr val="tx1"/>
                </a:solidFill>
                <a:effectLst/>
                <a:latin typeface="+mn-l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b="0" kern="1200" dirty="0" err="1">
                <a:solidFill>
                  <a:schemeClr val="tx1"/>
                </a:solidFill>
                <a:effectLst/>
                <a:latin typeface="+mn-lt"/>
                <a:ea typeface="+mn-ea"/>
                <a:cs typeface="+mn-cs"/>
              </a:rPr>
              <a:t>Multiome</a:t>
            </a:r>
            <a:r>
              <a:rPr lang="en-US" sz="1200" b="0" kern="1200" dirty="0">
                <a:solidFill>
                  <a:schemeClr val="tx1"/>
                </a:solidFill>
                <a:effectLst/>
                <a:latin typeface="+mn-l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Third — and this is the one people often overlook — entire modalities can be absent. Budget constraints mean a study might have whole-genome sequencing and RNA-seq but simply cannot afford </a:t>
            </a:r>
            <a:r>
              <a:rPr lang="en-US" sz="1200" b="0" kern="1200" dirty="0" err="1">
                <a:solidFill>
                  <a:schemeClr val="tx1"/>
                </a:solidFill>
                <a:effectLst/>
                <a:latin typeface="+mn-lt"/>
                <a:ea typeface="+mn-ea"/>
                <a:cs typeface="+mn-cs"/>
              </a:rPr>
              <a:t>phosphoproteomics</a:t>
            </a:r>
            <a:r>
              <a:rPr lang="en-US" sz="1200" b="0" kern="1200" dirty="0">
                <a:solidFill>
                  <a:schemeClr val="tx1"/>
                </a:solidFill>
                <a:effectLst/>
                <a:latin typeface="+mn-l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 how does the field deal with all of this? The solutions split naturally into two categories: handling heterogeneity on the left, and handling missing data on the right.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heterogeneity, three main strategies have emerged. First, modality-specific encoders — tools like </a:t>
            </a:r>
            <a:r>
              <a:rPr lang="en-US" sz="1200" b="0" kern="1200" dirty="0" err="1">
                <a:solidFill>
                  <a:schemeClr val="tx1"/>
                </a:solidFill>
                <a:effectLst/>
                <a:latin typeface="+mn-lt"/>
                <a:ea typeface="+mn-ea"/>
                <a:cs typeface="+mn-cs"/>
              </a:rPr>
              <a:t>scGLUE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MultiVI</a:t>
            </a:r>
            <a:r>
              <a:rPr lang="en-US" sz="1200" b="0" kern="1200" dirty="0">
                <a:solidFill>
                  <a:schemeClr val="tx1"/>
                </a:solidFill>
                <a:effectLst/>
                <a:latin typeface="+mn-l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b="0" kern="1200" dirty="0" err="1">
                <a:solidFill>
                  <a:schemeClr val="tx1"/>
                </a:solidFill>
                <a:effectLst/>
                <a:latin typeface="+mn-lt"/>
                <a:ea typeface="+mn-ea"/>
                <a:cs typeface="+mn-cs"/>
              </a:rPr>
              <a:t>MultiGATE</a:t>
            </a:r>
            <a:r>
              <a:rPr lang="en-US" sz="1200" b="0" kern="1200" dirty="0">
                <a:solidFill>
                  <a:schemeClr val="tx1"/>
                </a:solidFill>
                <a:effectLst/>
                <a:latin typeface="+mn-lt"/>
                <a:ea typeface="+mn-ea"/>
                <a:cs typeface="+mn-cs"/>
              </a:rPr>
              <a:t> encode known regulatory relationships as graph edges to bridge those heterogeneous feature spaces using biological priors rather than purely statistical alignment.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missing data, we also have three tiers. Feature-level dropout is addressed with imputation tools like MAGIC and </a:t>
            </a:r>
            <a:r>
              <a:rPr lang="en-US" sz="1200" b="0" kern="1200" dirty="0" err="1">
                <a:solidFill>
                  <a:schemeClr val="tx1"/>
                </a:solidFill>
                <a:effectLst/>
                <a:latin typeface="+mn-lt"/>
                <a:ea typeface="+mn-ea"/>
                <a:cs typeface="+mn-cs"/>
              </a:rPr>
              <a:t>scOpen</a:t>
            </a:r>
            <a:r>
              <a:rPr lang="en-US" sz="1200" b="0" kern="1200" dirty="0">
                <a:solidFill>
                  <a:schemeClr val="tx1"/>
                </a:solidFill>
                <a:effectLst/>
                <a:latin typeface="+mn-l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b="0" kern="1200" dirty="0" err="1">
                <a:solidFill>
                  <a:schemeClr val="tx1"/>
                </a:solidFill>
                <a:effectLst/>
                <a:latin typeface="+mn-lt"/>
                <a:ea typeface="+mn-ea"/>
                <a:cs typeface="+mn-cs"/>
              </a:rPr>
              <a:t>StabMap</a:t>
            </a:r>
            <a:r>
              <a:rPr lang="en-US" sz="1200" b="0" kern="1200" dirty="0">
                <a:solidFill>
                  <a:schemeClr val="tx1"/>
                </a:solidFill>
                <a:effectLst/>
                <a:latin typeface="+mn-l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important takeaway is that the best modern frameworks often combine multiple strategies — MOFA2 handles missing modalities while </a:t>
            </a:r>
            <a:r>
              <a:rPr lang="en-US" sz="1200" b="0" kern="1200" dirty="0" err="1">
                <a:solidFill>
                  <a:schemeClr val="tx1"/>
                </a:solidFill>
                <a:effectLst/>
                <a:latin typeface="+mn-lt"/>
                <a:ea typeface="+mn-ea"/>
                <a:cs typeface="+mn-cs"/>
              </a:rPr>
              <a:t>scGLUE</a:t>
            </a:r>
            <a:r>
              <a:rPr lang="en-US" sz="1200" b="0" kern="1200" dirty="0">
                <a:solidFill>
                  <a:schemeClr val="tx1"/>
                </a:solidFill>
                <a:effectLst/>
                <a:latin typeface="+mn-l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Study design showing DNA extraction from fresh vs FFPE samples, multiple library prep protocols (TruSeq-Nano, Nextera Flex, PCR-free), various DNA input amounts (1-250 ng), and tumor-normal mixtures at different ratios. This demonstrates the technical considerations in genomics study design - sample quality, input requirements, and sequencing platforms all affect what questions you can ask.</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a:p>
          <a:p>
            <a:pPr marL="0" lvl="0" indent="0">
              <a:buNone/>
            </a:pPr>
            <a:r>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a:p>
          <a:p>
            <a:pPr marL="0" lvl="0" indent="0">
              <a:buNone/>
            </a:pPr>
            <a:r>
              <a:t>Takeaway: Genomics defines potential—integration with other layers reveals realized biology.</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Overview of epigenomic assay types and their biological readouts: - DNA methylation: bisulfite-seq (WGBS, RRBS), MeDIP-seq, direct detection with Oxford Nanopore - TF binding and histone modifications: ChIP-seq, ChIP-exo, Chipmentation, CUT&amp;RUN, CUT&amp;Tag - Chromatin accessibility: ATAC-seq (gold standard), DNase-seq, FAIRE-seq - Chromatin conformation: Hi-C, ChIA-PET for 3D interactions</a:t>
            </a:r>
          </a:p>
          <a:p>
            <a:pPr marL="0" lvl="0" indent="0">
              <a:buNone/>
            </a:pPr>
            <a:endParaRPr/>
          </a:p>
          <a:p>
            <a:pPr marL="0" lvl="0" indent="0">
              <a:buNone/>
            </a:pPr>
            <a:r>
              <a:t>Often complemented with RNA-seq to connect regulatory state to gene expression. Single-cell ATAC-seq increasingly performed with scRNA-seq as co-assay.</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a:p>
          <a:p>
            <a:pPr marL="0" lvl="0" indent="0">
              <a:buNone/>
            </a:pPr>
            <a:r>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a:p>
          <a:p>
            <a:pPr marL="0" lvl="0" indent="0">
              <a:buNone/>
            </a:pPr>
            <a:r>
              <a:t>Takeaway: Epigenomics reveals regulatory potential—which parts of the genome are accessible and how TFs can act. Integration with transcriptomics distinguishes potential from realized activity.</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343785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hape 0">
            <a:extLst>
              <a:ext uri="{FF2B5EF4-FFF2-40B4-BE49-F238E27FC236}">
                <a16:creationId xmlns:a16="http://schemas.microsoft.com/office/drawing/2014/main" id="{DB098EB1-5EB9-1A48-96A1-DB65631645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7" name="Title 1">
            <a:extLst>
              <a:ext uri="{FF2B5EF4-FFF2-40B4-BE49-F238E27FC236}">
                <a16:creationId xmlns:a16="http://schemas.microsoft.com/office/drawing/2014/main" id="{8538B003-3620-FDEC-E961-F0EEF01EC5D6}"/>
              </a:ext>
            </a:extLst>
          </p:cNvPr>
          <p:cNvSpPr>
            <a:spLocks noGrp="1"/>
          </p:cNvSpPr>
          <p:nvPr>
            <p:ph type="title"/>
          </p:nvPr>
        </p:nvSpPr>
        <p:spPr>
          <a:xfrm>
            <a:off x="457200" y="21495"/>
            <a:ext cx="8229600" cy="857250"/>
          </a:xfrm>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Shape 0">
            <a:extLst>
              <a:ext uri="{FF2B5EF4-FFF2-40B4-BE49-F238E27FC236}">
                <a16:creationId xmlns:a16="http://schemas.microsoft.com/office/drawing/2014/main" id="{447BF6AC-47B2-23D1-55B0-ECC4695214A4}"/>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1" name="Title 1">
            <a:extLst>
              <a:ext uri="{FF2B5EF4-FFF2-40B4-BE49-F238E27FC236}">
                <a16:creationId xmlns:a16="http://schemas.microsoft.com/office/drawing/2014/main" id="{718D7201-CA80-7266-D05A-48C5EA036E46}"/>
              </a:ext>
            </a:extLst>
          </p:cNvPr>
          <p:cNvSpPr>
            <a:spLocks noGrp="1"/>
          </p:cNvSpPr>
          <p:nvPr>
            <p:ph type="title"/>
          </p:nvPr>
        </p:nvSpPr>
        <p:spPr>
          <a:xfrm>
            <a:off x="457200" y="21495"/>
            <a:ext cx="8229600" cy="857250"/>
          </a:xfrm>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2/4/26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Advances in Bioinformatics: Multi-Omics Integration</a:t>
            </a:r>
          </a:p>
        </p:txBody>
      </p:sp>
      <p:sp>
        <p:nvSpPr>
          <p:cNvPr id="3" name="Subtitle 2"/>
          <p:cNvSpPr>
            <a:spLocks noGrp="1"/>
          </p:cNvSpPr>
          <p:nvPr>
            <p:ph type="subTitle" idx="1"/>
          </p:nvPr>
        </p:nvSpPr>
        <p:spPr>
          <a:xfrm>
            <a:off x="1371600" y="2914650"/>
            <a:ext cx="6400800" cy="1314450"/>
          </a:xfrm>
        </p:spPr>
        <p:txBody>
          <a:bodyPr>
            <a:normAutofit fontScale="92500" lnSpcReduction="10000"/>
          </a:bodyPr>
          <a:lstStyle/>
          <a:p>
            <a:pPr marL="0" lvl="0" indent="0">
              <a:buNone/>
            </a:pPr>
            <a:r>
              <a:t>Session 1: Foundations for Understanding Multi-Omics Research</a:t>
            </a:r>
            <a:br/>
            <a:br/>
            <a:r>
              <a:t>Bioinformatics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Epigenomics Assays</a:t>
            </a:r>
          </a:p>
        </p:txBody>
      </p:sp>
      <p:pic>
        <p:nvPicPr>
          <p:cNvPr id="3" name="Picture 1" descr="figures/epigenomics-assays.png"/>
          <p:cNvPicPr>
            <a:picLocks noGrp="1" noChangeAspect="1"/>
          </p:cNvPicPr>
          <p:nvPr/>
        </p:nvPicPr>
        <p:blipFill>
          <a:blip r:embed="rId3"/>
          <a:stretch>
            <a:fillRect/>
          </a:stretch>
        </p:blipFill>
        <p:spPr bwMode="auto">
          <a:xfrm>
            <a:off x="2590800" y="1193800"/>
            <a:ext cx="39497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tretch>
            <a:fillRect/>
          </a:stretch>
        </p:blipFill>
        <p:spPr bwMode="auto">
          <a:xfrm>
            <a:off x="2680794" y="1012930"/>
            <a:ext cx="3313606" cy="39497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Active Gene Expression</a:t>
            </a:r>
          </a:p>
        </p:txBody>
      </p:sp>
      <p:sp>
        <p:nvSpPr>
          <p:cNvPr id="3" name="Content Placeholder 2"/>
          <p:cNvSpPr>
            <a:spLocks noGrp="1"/>
          </p:cNvSpPr>
          <p:nvPr>
            <p:ph idx="1"/>
          </p:nvPr>
        </p:nvSpPr>
        <p:spPr/>
        <p:txBody>
          <a:bodyPr/>
          <a:lstStyle/>
          <a:p>
            <a:pPr marL="0" lvl="0" indent="0">
              <a:buNone/>
            </a:pPr>
            <a:r>
              <a:rPr b="1" dirty="0"/>
              <a:t>What it measures:</a:t>
            </a:r>
            <a:r>
              <a:rPr dirty="0"/>
              <a:t> RNA abundance reflecting active transcriptional programs</a:t>
            </a:r>
            <a:endParaRPr lang="en-US" dirty="0"/>
          </a:p>
          <a:p>
            <a:pPr marL="0" lvl="0" indent="0">
              <a:buNone/>
            </a:pPr>
            <a:endParaRPr dirty="0"/>
          </a:p>
          <a:p>
            <a:pPr marL="0" lvl="0" indent="0">
              <a:buNone/>
            </a:pPr>
            <a:r>
              <a:rPr b="1" dirty="0"/>
              <a:t>Common technologies:</a:t>
            </a:r>
          </a:p>
          <a:p>
            <a:pPr lvl="0"/>
            <a:r>
              <a:rPr dirty="0"/>
              <a:t>Bulk RNA-seq</a:t>
            </a:r>
          </a:p>
          <a:p>
            <a:pPr lvl="0"/>
            <a:r>
              <a:rPr dirty="0"/>
              <a:t>Single-cell RNA-seq</a:t>
            </a:r>
          </a:p>
          <a:p>
            <a:pPr lvl="0"/>
            <a:r>
              <a:rPr dirty="0"/>
              <a:t>Spatial transcriptomics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Transcriptomics Technologies</a:t>
            </a:r>
          </a:p>
        </p:txBody>
      </p:sp>
      <p:pic>
        <p:nvPicPr>
          <p:cNvPr id="3" name="Picture 1" descr="figures/transcriptomics-technologies.png"/>
          <p:cNvPicPr>
            <a:picLocks noGrp="1" noChangeAspect="1"/>
          </p:cNvPicPr>
          <p:nvPr/>
        </p:nvPicPr>
        <p:blipFill>
          <a:blip r:embed="rId3"/>
          <a:stretch>
            <a:fillRect/>
          </a:stretch>
        </p:blipFill>
        <p:spPr bwMode="auto">
          <a:xfrm>
            <a:off x="2115205" y="1193800"/>
            <a:ext cx="4476095" cy="3770086"/>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Transcriptomics: Expression-Based </a:t>
            </a:r>
            <a:r>
              <a:rPr lang="en-US" dirty="0"/>
              <a:t>Cancer </a:t>
            </a:r>
            <a:r>
              <a:rPr dirty="0"/>
              <a:t>Subtypes</a:t>
            </a:r>
          </a:p>
        </p:txBody>
      </p:sp>
      <p:pic>
        <p:nvPicPr>
          <p:cNvPr id="3" name="Picture 1" descr="figures/pam50-breast-subtypes.png"/>
          <p:cNvPicPr>
            <a:picLocks noGrp="1" noChangeAspect="1"/>
          </p:cNvPicPr>
          <p:nvPr/>
        </p:nvPicPr>
        <p:blipFill>
          <a:blip r:embed="rId3"/>
          <a:stretch>
            <a:fillRect/>
          </a:stretch>
        </p:blipFill>
        <p:spPr bwMode="auto">
          <a:xfrm>
            <a:off x="2642716" y="1037612"/>
            <a:ext cx="3275484" cy="4105888"/>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Proteomics: The Functional Machinery</a:t>
            </a:r>
          </a:p>
        </p:txBody>
      </p:sp>
      <p:sp>
        <p:nvSpPr>
          <p:cNvPr id="3" name="Content Placeholder 2"/>
          <p:cNvSpPr>
            <a:spLocks noGrp="1"/>
          </p:cNvSpPr>
          <p:nvPr>
            <p:ph idx="1"/>
          </p:nvPr>
        </p:nvSpPr>
        <p:spPr/>
        <p:txBody>
          <a:bodyPr/>
          <a:lstStyle/>
          <a:p>
            <a:pPr marL="0" lvl="0" indent="0">
              <a:buNone/>
            </a:pPr>
            <a:r>
              <a:rPr b="1" dirty="0"/>
              <a:t>What it measures:</a:t>
            </a:r>
            <a:r>
              <a:rPr dirty="0"/>
              <a:t> Protein abundance, modifications, and interactions</a:t>
            </a:r>
            <a:endParaRPr lang="en-US" dirty="0"/>
          </a:p>
          <a:p>
            <a:pPr marL="0" lvl="0" indent="0">
              <a:buNone/>
            </a:pPr>
            <a:endParaRPr dirty="0"/>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Platforms</a:t>
            </a:r>
          </a:p>
        </p:txBody>
      </p:sp>
      <p:pic>
        <p:nvPicPr>
          <p:cNvPr id="3" name="Picture 1" descr="figures/proteomics-platforms.png"/>
          <p:cNvPicPr>
            <a:picLocks noGrp="1" noChangeAspect="1"/>
          </p:cNvPicPr>
          <p:nvPr/>
        </p:nvPicPr>
        <p:blipFill>
          <a:blip r:embed="rId3"/>
          <a:stretch>
            <a:fillRect/>
          </a:stretch>
        </p:blipFill>
        <p:spPr bwMode="auto">
          <a:xfrm>
            <a:off x="2602523" y="1002880"/>
            <a:ext cx="3607219" cy="3837161"/>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2540000" y="1193800"/>
            <a:ext cx="4076700" cy="3390900"/>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chor="ctr">
            <a:normAutofit/>
          </a:bodyPr>
          <a:lstStyle/>
          <a:p>
            <a:pPr marL="0" lvl="0" indent="0">
              <a:buNone/>
            </a:pPr>
            <a:r>
              <a:rPr dirty="0"/>
              <a:t>Metabolomics: Biochemical Activity</a:t>
            </a:r>
          </a:p>
        </p:txBody>
      </p:sp>
      <p:sp>
        <p:nvSpPr>
          <p:cNvPr id="3" name="Content Placeholder 2"/>
          <p:cNvSpPr>
            <a:spLocks noGrp="1"/>
          </p:cNvSpPr>
          <p:nvPr>
            <p:ph sz="half" idx="1"/>
          </p:nvPr>
        </p:nvSpPr>
        <p:spPr>
          <a:xfrm>
            <a:off x="457200" y="1200151"/>
            <a:ext cx="4038600" cy="3394472"/>
          </a:xfrm>
        </p:spPr>
        <p:txBody>
          <a:bodyPr>
            <a:normAutofit/>
          </a:bodyPr>
          <a:lstStyle/>
          <a:p>
            <a:pPr marL="0" lvl="0" indent="0">
              <a:buNone/>
            </a:pPr>
            <a:r>
              <a:rPr b="1" dirty="0"/>
              <a:t>What it measures:</a:t>
            </a:r>
            <a:r>
              <a:rPr dirty="0"/>
              <a:t> Small molecules reflecting metabolic flux and enzymatic activity</a:t>
            </a:r>
            <a:endParaRPr lang="en-US" dirty="0"/>
          </a:p>
          <a:p>
            <a:pPr marL="0" lvl="0" indent="0">
              <a:buNone/>
            </a:pPr>
            <a:endParaRPr dirty="0"/>
          </a:p>
          <a:p>
            <a:pPr marL="0" lvl="0" indent="0">
              <a:buNone/>
            </a:pPr>
            <a:r>
              <a:rPr b="1" dirty="0"/>
              <a:t>Common technologies:</a:t>
            </a:r>
          </a:p>
          <a:p>
            <a:pPr lvl="0"/>
            <a:r>
              <a:rPr dirty="0"/>
              <a:t>LC-MS / GC-MS</a:t>
            </a:r>
          </a:p>
          <a:p>
            <a:pPr lvl="0"/>
            <a:r>
              <a:rPr dirty="0"/>
              <a:t>Targeted vs untargeted approaches</a:t>
            </a:r>
          </a:p>
          <a:p>
            <a:pPr lvl="0"/>
            <a:r>
              <a:rPr dirty="0"/>
              <a:t>NMR spectroscopy</a:t>
            </a:r>
          </a:p>
        </p:txBody>
      </p:sp>
      <p:pic>
        <p:nvPicPr>
          <p:cNvPr id="4" name="Picture 1" descr="figures/metabolomics-workflow.png">
            <a:extLst>
              <a:ext uri="{FF2B5EF4-FFF2-40B4-BE49-F238E27FC236}">
                <a16:creationId xmlns:a16="http://schemas.microsoft.com/office/drawing/2014/main" id="{B7A93A51-D5B5-3AAE-3088-D29AD6C319D9}"/>
              </a:ext>
            </a:extLst>
          </p:cNvPr>
          <p:cNvPicPr>
            <a:picLocks noGrp="1" noChangeAspect="1"/>
          </p:cNvPicPr>
          <p:nvPr/>
        </p:nvPicPr>
        <p:blipFill>
          <a:blip r:embed="rId3"/>
          <a:srcRect r="5" b="6093"/>
          <a:stretch>
            <a:fillRect/>
          </a:stretch>
        </p:blipFill>
        <p:spPr bwMode="auto">
          <a:xfrm>
            <a:off x="4648200" y="1200151"/>
            <a:ext cx="4038600" cy="3394472"/>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Metabolomics: Regulatory Connections</a:t>
            </a:r>
          </a:p>
        </p:txBody>
      </p:sp>
      <p:pic>
        <p:nvPicPr>
          <p:cNvPr id="3" name="Picture 1" descr="figures/metabolites-in-multiomes.png"/>
          <p:cNvPicPr>
            <a:picLocks noGrp="1" noChangeAspect="1"/>
          </p:cNvPicPr>
          <p:nvPr/>
        </p:nvPicPr>
        <p:blipFill>
          <a:blip r:embed="rId3"/>
          <a:stretch>
            <a:fillRect/>
          </a:stretch>
        </p:blipFill>
        <p:spPr bwMode="auto">
          <a:xfrm>
            <a:off x="2489200" y="1193800"/>
            <a:ext cx="4165600" cy="33909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Welcome to the Multi-Omics Integration Series</a:t>
            </a:r>
          </a:p>
        </p:txBody>
      </p:sp>
      <p:sp>
        <p:nvSpPr>
          <p:cNvPr id="3" name="Content Placeholder 2"/>
          <p:cNvSpPr>
            <a:spLocks noGrp="1"/>
          </p:cNvSpPr>
          <p:nvPr>
            <p:ph idx="1"/>
          </p:nvPr>
        </p:nvSpPr>
        <p:spPr/>
        <p:txBody>
          <a:bodyPr/>
          <a:lstStyle/>
          <a:p>
            <a:pPr marL="0" lvl="0" indent="0">
              <a:buNone/>
            </a:pPr>
            <a:r>
              <a:rPr dirty="0"/>
              <a:t>This foundational session will establish:</a:t>
            </a:r>
          </a:p>
          <a:p>
            <a:pPr lvl="0"/>
            <a:r>
              <a:rPr dirty="0"/>
              <a:t>What each omics layer measures and why it matters</a:t>
            </a:r>
          </a:p>
          <a:p>
            <a:pPr lvl="0"/>
            <a:r>
              <a:rPr dirty="0"/>
              <a:t>Study design frameworks: parallel vs joint profiling</a:t>
            </a:r>
          </a:p>
          <a:p>
            <a:pPr lvl="0"/>
            <a:r>
              <a:rPr dirty="0"/>
              <a:t>Analytical paradigms: sample-focused vs feature-focused</a:t>
            </a:r>
          </a:p>
          <a:p>
            <a:pPr lvl="0"/>
            <a:r>
              <a:rPr dirty="0"/>
              <a:t>Key challenges facing the field</a:t>
            </a:r>
          </a:p>
          <a:p>
            <a:pPr marL="0" lvl="0" indent="0">
              <a:buNone/>
            </a:pPr>
            <a:r>
              <a:rPr b="1" dirty="0"/>
              <a:t>Goal:</a:t>
            </a:r>
            <a:r>
              <a:rPr dirty="0"/>
              <a:t> Prepare to critically engage with upcoming speaker presentations.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Two Multi-Omics Study Paradigms</a:t>
            </a:r>
          </a:p>
        </p:txBody>
      </p:sp>
      <p:pic>
        <p:nvPicPr>
          <p:cNvPr id="3" name="Picture 1" descr="figures/multiomics-paradigms.png"/>
          <p:cNvPicPr>
            <a:picLocks noGrp="1" noChangeAspect="1"/>
          </p:cNvPicPr>
          <p:nvPr/>
        </p:nvPicPr>
        <p:blipFill>
          <a:blip r:embed="rId3"/>
          <a:stretch>
            <a:fillRect/>
          </a:stretch>
        </p:blipFill>
        <p:spPr bwMode="auto">
          <a:xfrm>
            <a:off x="1993900" y="1193800"/>
            <a:ext cx="5168900" cy="33909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tretch>
            <a:fillRect/>
          </a:stretch>
        </p:blipFill>
        <p:spPr bwMode="auto">
          <a:xfrm>
            <a:off x="2197100" y="1193800"/>
            <a:ext cx="4762500" cy="33909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Joint Profiling: Single-Cell Multi-Omics</a:t>
            </a:r>
          </a:p>
        </p:txBody>
      </p:sp>
      <p:graphicFrame>
        <p:nvGraphicFramePr>
          <p:cNvPr id="6" name="Content Placeholder 5"/>
          <p:cNvGraphicFramePr>
            <a:graphicFrameLocks noGrp="1"/>
          </p:cNvGraphicFramePr>
          <p:nvPr>
            <p:ph idx="1"/>
          </p:nvPr>
        </p:nvGraphicFramePr>
        <p:xfrm>
          <a:off x="457200" y="1193800"/>
          <a:ext cx="8229600" cy="14859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1"/>
                        <a:t>Omics Combination</a:t>
                      </a:r>
                    </a:p>
                  </a:txBody>
                  <a:tcPr/>
                </a:tc>
                <a:tc>
                  <a:txBody>
                    <a:bodyPr/>
                    <a:lstStyle/>
                    <a:p>
                      <a:pPr marL="0" lvl="0" indent="0">
                        <a:buNone/>
                      </a:pPr>
                      <a:r>
                        <a:rPr b="1"/>
                        <a:t>Technologies</a:t>
                      </a:r>
                    </a:p>
                  </a:txBody>
                  <a:tcPr/>
                </a:tc>
                <a:extLst>
                  <a:ext uri="{0D108BD9-81ED-4DB2-BD59-A6C34878D82A}">
                    <a16:rowId xmlns:a16="http://schemas.microsoft.com/office/drawing/2014/main" val="10000"/>
                  </a:ext>
                </a:extLst>
              </a:tr>
              <a:tr h="0">
                <a:tc>
                  <a:txBody>
                    <a:bodyPr/>
                    <a:lstStyle/>
                    <a:p>
                      <a:pPr marL="0" lvl="0" indent="0">
                        <a:buNone/>
                      </a:pPr>
                      <a:r>
                        <a:t>Genome + Transcriptome</a:t>
                      </a:r>
                    </a:p>
                  </a:txBody>
                  <a:tcPr/>
                </a:tc>
                <a:tc>
                  <a:txBody>
                    <a:bodyPr/>
                    <a:lstStyle/>
                    <a:p>
                      <a:pPr marL="0" lvl="0" indent="0">
                        <a:buNone/>
                      </a:pPr>
                      <a:r>
                        <a:t>G&amp;T-seq, TARGET-seq, sci-L3</a:t>
                      </a:r>
                    </a:p>
                  </a:txBody>
                  <a:tcPr/>
                </a:tc>
                <a:extLst>
                  <a:ext uri="{0D108BD9-81ED-4DB2-BD59-A6C34878D82A}">
                    <a16:rowId xmlns:a16="http://schemas.microsoft.com/office/drawing/2014/main" val="10001"/>
                  </a:ext>
                </a:extLst>
              </a:tr>
              <a:tr h="0">
                <a:tc>
                  <a:txBody>
                    <a:bodyPr/>
                    <a:lstStyle/>
                    <a:p>
                      <a:pPr marL="0" lvl="0" indent="0">
                        <a:buNone/>
                      </a:pPr>
                      <a:r>
                        <a:t>Epigenome + Transcriptome</a:t>
                      </a:r>
                    </a:p>
                  </a:txBody>
                  <a:tcPr/>
                </a:tc>
                <a:tc>
                  <a:txBody>
                    <a:bodyPr/>
                    <a:lstStyle/>
                    <a:p>
                      <a:pPr marL="0" lvl="0" indent="0">
                        <a:buNone/>
                      </a:pPr>
                      <a:r>
                        <a:t>sci-CAR, SNARE-seq, SHARE-seq</a:t>
                      </a:r>
                    </a:p>
                  </a:txBody>
                  <a:tcPr/>
                </a:tc>
                <a:extLst>
                  <a:ext uri="{0D108BD9-81ED-4DB2-BD59-A6C34878D82A}">
                    <a16:rowId xmlns:a16="http://schemas.microsoft.com/office/drawing/2014/main" val="10002"/>
                  </a:ext>
                </a:extLst>
              </a:tr>
              <a:tr h="0">
                <a:tc>
                  <a:txBody>
                    <a:bodyPr/>
                    <a:lstStyle/>
                    <a:p>
                      <a:pPr marL="0" lvl="0" indent="0">
                        <a:buNone/>
                      </a:pPr>
                      <a:r>
                        <a:t>Transcriptome + Protein</a:t>
                      </a:r>
                    </a:p>
                  </a:txBody>
                  <a:tcPr/>
                </a:tc>
                <a:tc>
                  <a:txBody>
                    <a:bodyPr/>
                    <a:lstStyle/>
                    <a:p>
                      <a:pPr marL="0" lvl="0" indent="0">
                        <a:buNone/>
                      </a:pPr>
                      <a:r>
                        <a:t>CITE-seq, REAP-seq, ASAP-seq</a:t>
                      </a:r>
                    </a:p>
                  </a:txBody>
                  <a:tcPr/>
                </a:tc>
                <a:extLst>
                  <a:ext uri="{0D108BD9-81ED-4DB2-BD59-A6C34878D82A}">
                    <a16:rowId xmlns:a16="http://schemas.microsoft.com/office/drawing/2014/main" val="10003"/>
                  </a:ext>
                </a:extLst>
              </a:tr>
              <a:tr h="0">
                <a:tc>
                  <a:txBody>
                    <a:bodyPr/>
                    <a:lstStyle/>
                    <a:p>
                      <a:pPr marL="0" lvl="0" indent="0">
                        <a:buNone/>
                      </a:pPr>
                      <a:r>
                        <a:t>Triple Modality</a:t>
                      </a:r>
                    </a:p>
                  </a:txBody>
                  <a:tcPr/>
                </a:tc>
                <a:tc>
                  <a:txBody>
                    <a:bodyPr/>
                    <a:lstStyle/>
                    <a:p>
                      <a:pPr marL="0" lvl="0" indent="0">
                        <a:buNone/>
                      </a:pPr>
                      <a:r>
                        <a:t>TEA-seq, DOGMA-seq</a:t>
                      </a: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F10ADCE0-860E-55CC-DA54-649336847DF2}"/>
              </a:ext>
            </a:extLst>
          </p:cNvPr>
          <p:cNvSpPr txBox="1">
            <a:spLocks/>
          </p:cNvSpPr>
          <p:nvPr/>
        </p:nvSpPr>
        <p:spPr>
          <a:xfrm>
            <a:off x="457200" y="3545457"/>
            <a:ext cx="8229600" cy="1049166"/>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a:t>Advantage:</a:t>
            </a:r>
            <a:r>
              <a:rPr lang="en-US"/>
              <a:t> All measurements from the same cells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Multi-Omics</a:t>
            </a:r>
          </a:p>
        </p:txBody>
      </p:sp>
      <p:pic>
        <p:nvPicPr>
          <p:cNvPr id="3" name="Picture 1" descr="figures/multimodal-study-example.jpg"/>
          <p:cNvPicPr>
            <a:picLocks noGrp="1" noChangeAspect="1"/>
          </p:cNvPicPr>
          <p:nvPr/>
        </p:nvPicPr>
        <p:blipFill>
          <a:blip r:embed="rId3"/>
          <a:stretch>
            <a:fillRect/>
          </a:stretch>
        </p:blipFill>
        <p:spPr bwMode="auto">
          <a:xfrm>
            <a:off x="1524000" y="1193800"/>
            <a:ext cx="6083300" cy="33909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tretch>
            <a:fillRect/>
          </a:stretch>
        </p:blipFill>
        <p:spPr bwMode="auto">
          <a:xfrm>
            <a:off x="2882900" y="1193800"/>
            <a:ext cx="3378200" cy="33909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Analytical </a:t>
            </a:r>
            <a:r>
              <a:rPr lang="en-US" dirty="0"/>
              <a:t>Goals</a:t>
            </a:r>
            <a:endParaRPr dirty="0"/>
          </a:p>
        </p:txBody>
      </p:sp>
      <p:pic>
        <p:nvPicPr>
          <p:cNvPr id="3" name="Picture 1" descr="figures/integration-approaches.png"/>
          <p:cNvPicPr>
            <a:picLocks noGrp="1" noChangeAspect="1"/>
          </p:cNvPicPr>
          <p:nvPr/>
        </p:nvPicPr>
        <p:blipFill>
          <a:blip r:embed="rId3"/>
          <a:stretch>
            <a:fillRect/>
          </a:stretch>
        </p:blipFill>
        <p:spPr bwMode="auto">
          <a:xfrm>
            <a:off x="2057400" y="1193800"/>
            <a:ext cx="5016500" cy="33909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Sample-Focused: Molecular Subtyping</a:t>
            </a:r>
          </a:p>
        </p:txBody>
      </p:sp>
      <p:pic>
        <p:nvPicPr>
          <p:cNvPr id="3" name="Picture 1" descr="figures/sample-focused-clustering.png"/>
          <p:cNvPicPr>
            <a:picLocks noGrp="1" noChangeAspect="1"/>
          </p:cNvPicPr>
          <p:nvPr/>
        </p:nvPicPr>
        <p:blipFill>
          <a:blip r:embed="rId3"/>
          <a:stretch>
            <a:fillRect/>
          </a:stretch>
        </p:blipFill>
        <p:spPr bwMode="auto">
          <a:xfrm>
            <a:off x="2997200" y="1193800"/>
            <a:ext cx="3136900" cy="3390900"/>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Feature-Focused: 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2946400" y="1193800"/>
            <a:ext cx="3251200" cy="3390900"/>
          </a:xfrm>
          <a:prstGeom prst="rect">
            <a:avLst/>
          </a:prstGeom>
          <a:noFill/>
          <a:ln w="9525">
            <a:noFill/>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i="1" dirty="0">
                <a:solidFill>
                  <a:srgbClr val="58E0C3"/>
                </a:solidFill>
                <a:latin typeface="Calibri" pitchFamily="34" charset="0"/>
                <a:ea typeface="Calibri" pitchFamily="34" charset="-122"/>
                <a:cs typeface="Calibri" pitchFamily="34" charset="-120"/>
              </a:rPr>
              <a:t>Each omics layer is analyzed separately, then results are compared post hoc</a:t>
            </a:r>
            <a:endParaRPr lang="en-US" sz="1300" dirty="0"/>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a:p>
        </p:txBody>
      </p:sp>
      <p:sp>
        <p:nvSpPr>
          <p:cNvPr id="7" name="Shape 4"/>
          <p:cNvSpPr/>
          <p:nvPr/>
        </p:nvSpPr>
        <p:spPr>
          <a:xfrm>
            <a:off x="548640" y="1737360"/>
            <a:ext cx="2468880" cy="64008"/>
          </a:xfrm>
          <a:prstGeom prst="rect">
            <a:avLst/>
          </a:prstGeom>
          <a:solidFill>
            <a:srgbClr val="088395"/>
          </a:solidFill>
          <a:ln/>
        </p:spPr>
        <p:txBody>
          <a:bodyPr/>
          <a:lstStyle/>
          <a:p>
            <a:endParaRPr lang="en-US"/>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RNA-seq → DESeq2 / edgeR</a:t>
            </a:r>
            <a:endParaRPr lang="en-US" sz="1000" dirty="0"/>
          </a:p>
          <a:p>
            <a:r>
              <a:rPr lang="en-US" sz="1000" dirty="0">
                <a:solidFill>
                  <a:srgbClr val="4A6670"/>
                </a:solidFill>
                <a:latin typeface="Calibri" pitchFamily="34" charset="0"/>
                <a:ea typeface="Calibri" pitchFamily="34" charset="-122"/>
                <a:cs typeface="Calibri" pitchFamily="34" charset="-120"/>
              </a:rPr>
              <a:t>Differential gene expression</a:t>
            </a:r>
            <a:endParaRPr lang="en-US" sz="1000" dirty="0"/>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Methylation → limma / DMRcate</a:t>
            </a:r>
            <a:endParaRPr lang="en-US" sz="1000" dirty="0"/>
          </a:p>
          <a:p>
            <a:r>
              <a:rPr lang="en-US" sz="1000" dirty="0">
                <a:solidFill>
                  <a:srgbClr val="4A6670"/>
                </a:solidFill>
                <a:latin typeface="Calibri" pitchFamily="34" charset="0"/>
                <a:ea typeface="Calibri" pitchFamily="34" charset="-122"/>
                <a:cs typeface="Calibri" pitchFamily="34" charset="-120"/>
              </a:rPr>
              <a:t>Differential CpG analysis</a:t>
            </a:r>
            <a:endParaRPr lang="en-US" sz="1000" dirty="0"/>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Proteomics → MaxQuant / Perseus</a:t>
            </a:r>
            <a:endParaRPr lang="en-US" sz="1000" dirty="0"/>
          </a:p>
          <a:p>
            <a:r>
              <a:rPr lang="en-US" sz="1000" dirty="0">
                <a:solidFill>
                  <a:srgbClr val="4A6670"/>
                </a:solidFill>
                <a:latin typeface="Calibri" pitchFamily="34" charset="0"/>
                <a:ea typeface="Calibri" pitchFamily="34" charset="-122"/>
                <a:cs typeface="Calibri" pitchFamily="34" charset="-120"/>
              </a:rPr>
              <a:t>Differential protein abundance</a:t>
            </a:r>
            <a:endParaRPr lang="en-US" sz="1000" dirty="0"/>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a:p>
        </p:txBody>
      </p:sp>
      <p:sp>
        <p:nvSpPr>
          <p:cNvPr id="18" name="Shape 11"/>
          <p:cNvSpPr/>
          <p:nvPr/>
        </p:nvSpPr>
        <p:spPr>
          <a:xfrm>
            <a:off x="3337560" y="1737360"/>
            <a:ext cx="2468880" cy="64008"/>
          </a:xfrm>
          <a:prstGeom prst="rect">
            <a:avLst/>
          </a:prstGeom>
          <a:solidFill>
            <a:srgbClr val="088395"/>
          </a:solidFill>
          <a:ln/>
        </p:spPr>
        <p:txBody>
          <a:bodyPr/>
          <a:lstStyle/>
          <a:p>
            <a:endParaRPr lang="en-US"/>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Calibri" pitchFamily="34" charset="0"/>
                <a:ea typeface="Calibri" pitchFamily="34" charset="-122"/>
                <a:cs typeface="Calibri" pitchFamily="34" charset="-120"/>
              </a:rPr>
              <a:t>Each pipeline produces an independent</a:t>
            </a:r>
            <a:endParaRPr lang="en-US" sz="1100" dirty="0"/>
          </a:p>
          <a:p>
            <a:r>
              <a:rPr lang="en-US" sz="1100" dirty="0">
                <a:solidFill>
                  <a:srgbClr val="4A6670"/>
                </a:solidFill>
                <a:latin typeface="Calibri" pitchFamily="34" charset="0"/>
                <a:ea typeface="Calibri" pitchFamily="34" charset="-122"/>
                <a:cs typeface="Calibri" pitchFamily="34" charset="-120"/>
              </a:rPr>
              <a:t>list of significant features:</a:t>
            </a:r>
            <a:endParaRPr lang="en-US" sz="1100" dirty="0"/>
          </a:p>
          <a:p>
            <a:endParaRPr lang="en-US" sz="1100" dirty="0"/>
          </a:p>
          <a:p>
            <a:pPr marL="342892" indent="-342892">
              <a:buSzPct val="100000"/>
              <a:buChar char="•"/>
            </a:pPr>
            <a:r>
              <a:rPr lang="en-US" sz="1000" dirty="0">
                <a:solidFill>
                  <a:srgbClr val="4A6670"/>
                </a:solidFill>
                <a:latin typeface="Calibri" pitchFamily="34" charset="0"/>
                <a:ea typeface="Calibri" pitchFamily="34" charset="-122"/>
                <a:cs typeface="Calibri" pitchFamily="34" charset="-120"/>
              </a:rPr>
              <a:t>Downregulated genes (padj &lt; 0.05)</a:t>
            </a:r>
            <a:endParaRPr lang="en-US" sz="1100" dirty="0"/>
          </a:p>
          <a:p>
            <a:pPr marL="342892" indent="-342892">
              <a:buSzPct val="100000"/>
              <a:buChar char="•"/>
            </a:pPr>
            <a:r>
              <a:rPr lang="en-US" sz="1000" dirty="0">
                <a:solidFill>
                  <a:srgbClr val="4A6670"/>
                </a:solidFill>
                <a:latin typeface="Calibri" pitchFamily="34" charset="0"/>
                <a:ea typeface="Calibri" pitchFamily="34" charset="-122"/>
                <a:cs typeface="Calibri" pitchFamily="34" charset="-120"/>
              </a:rPr>
              <a:t>Hypermethylated promoters (Δβ &gt; 0.2)</a:t>
            </a:r>
            <a:endParaRPr lang="en-US" sz="1100" dirty="0"/>
          </a:p>
          <a:p>
            <a:pPr marL="342892" indent="-342892">
              <a:buSzPct val="100000"/>
              <a:buChar char="•"/>
            </a:pPr>
            <a:r>
              <a:rPr lang="en-US" sz="1000" dirty="0">
                <a:solidFill>
                  <a:srgbClr val="4A6670"/>
                </a:solidFill>
                <a:latin typeface="Calibri" pitchFamily="34" charset="0"/>
                <a:ea typeface="Calibri" pitchFamily="34" charset="-122"/>
                <a:cs typeface="Calibri" pitchFamily="34" charset="-120"/>
              </a:rPr>
              <a:t>Depleted proteins (log2FC &lt; -1)</a:t>
            </a:r>
            <a:endParaRPr lang="en-US" sz="1100" dirty="0"/>
          </a:p>
          <a:p>
            <a:endParaRPr lang="en-US" sz="1100" dirty="0"/>
          </a:p>
          <a:p>
            <a:r>
              <a:rPr lang="en-US" sz="1000" i="1" dirty="0">
                <a:solidFill>
                  <a:srgbClr val="4A6670"/>
                </a:solidFill>
                <a:latin typeface="Calibri" pitchFamily="34" charset="0"/>
                <a:ea typeface="Calibri" pitchFamily="34" charset="-122"/>
                <a:cs typeface="Calibri" pitchFamily="34" charset="-120"/>
              </a:rPr>
              <a:t>Thresholds are applied independently</a:t>
            </a:r>
            <a:endParaRPr lang="en-US" sz="1100" dirty="0"/>
          </a:p>
          <a:p>
            <a:r>
              <a:rPr lang="en-US" sz="1000" i="1" dirty="0">
                <a:solidFill>
                  <a:srgbClr val="4A6670"/>
                </a:solidFill>
                <a:latin typeface="Calibri" pitchFamily="34" charset="0"/>
                <a:ea typeface="Calibri" pitchFamily="34" charset="-122"/>
                <a:cs typeface="Calibri" pitchFamily="34" charset="-120"/>
              </a:rPr>
              <a:t>for each data type.</a:t>
            </a:r>
            <a:endParaRPr lang="en-US" sz="1100" dirty="0"/>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a:p>
        </p:txBody>
      </p:sp>
      <p:sp>
        <p:nvSpPr>
          <p:cNvPr id="24" name="Shape 16"/>
          <p:cNvSpPr/>
          <p:nvPr/>
        </p:nvSpPr>
        <p:spPr>
          <a:xfrm>
            <a:off x="6126480" y="1737360"/>
            <a:ext cx="2468880" cy="64008"/>
          </a:xfrm>
          <a:prstGeom prst="rect">
            <a:avLst/>
          </a:prstGeom>
          <a:solidFill>
            <a:srgbClr val="10B9A0"/>
          </a:solidFill>
          <a:ln/>
        </p:spPr>
        <p:txBody>
          <a:bodyPr/>
          <a:lstStyle/>
          <a:p>
            <a:endParaRPr lang="en-US"/>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b="1" dirty="0">
                <a:solidFill>
                  <a:srgbClr val="088395"/>
                </a:solidFill>
                <a:latin typeface="Calibri" pitchFamily="34" charset="0"/>
                <a:ea typeface="Calibri" pitchFamily="34" charset="-122"/>
                <a:cs typeface="Calibri" pitchFamily="34" charset="-120"/>
              </a:rPr>
              <a:t>RNA</a:t>
            </a:r>
            <a:endParaRPr lang="en-US" sz="800" dirty="0"/>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b="1" dirty="0">
                <a:solidFill>
                  <a:srgbClr val="10B9A0"/>
                </a:solidFill>
                <a:latin typeface="Calibri" pitchFamily="34" charset="0"/>
                <a:ea typeface="Calibri" pitchFamily="34" charset="-122"/>
                <a:cs typeface="Calibri" pitchFamily="34" charset="-120"/>
              </a:rPr>
              <a:t>Meth</a:t>
            </a:r>
            <a:endParaRPr lang="en-US" sz="800" dirty="0"/>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Convergent hits found by overlap</a:t>
            </a:r>
            <a:endParaRPr lang="en-US" sz="1000" dirty="0"/>
          </a:p>
          <a:p>
            <a:r>
              <a:rPr lang="en-US" sz="1000" dirty="0">
                <a:solidFill>
                  <a:srgbClr val="4A6670"/>
                </a:solidFill>
                <a:latin typeface="Calibri" pitchFamily="34" charset="0"/>
                <a:ea typeface="Calibri" pitchFamily="34" charset="-122"/>
                <a:cs typeface="Calibri" pitchFamily="34" charset="-120"/>
              </a:rPr>
              <a:t>(e.g. silenced + hypermethylated genes)</a:t>
            </a:r>
            <a:endParaRPr lang="en-US" sz="1000" dirty="0"/>
          </a:p>
          <a:p>
            <a:endParaRPr lang="en-US" sz="1000" dirty="0"/>
          </a:p>
          <a:p>
            <a:r>
              <a:rPr lang="en-US" sz="1000" b="1" dirty="0">
                <a:solidFill>
                  <a:srgbClr val="1A2B34"/>
                </a:solidFill>
                <a:latin typeface="Calibri" pitchFamily="34" charset="0"/>
                <a:ea typeface="Calibri" pitchFamily="34" charset="-122"/>
                <a:cs typeface="Calibri" pitchFamily="34" charset="-120"/>
              </a:rPr>
              <a:t>Example: TCGA breast cancer studies</a:t>
            </a:r>
            <a:endParaRPr lang="en-US" sz="1000" dirty="0"/>
          </a:p>
          <a:p>
            <a:r>
              <a:rPr lang="en-US" sz="1000" b="1" dirty="0">
                <a:solidFill>
                  <a:srgbClr val="1A2B34"/>
                </a:solidFill>
                <a:latin typeface="Calibri" pitchFamily="34" charset="0"/>
                <a:ea typeface="Calibri" pitchFamily="34" charset="-122"/>
                <a:cs typeface="Calibri" pitchFamily="34" charset="-120"/>
              </a:rPr>
              <a:t>identified candidate tumor suppressors</a:t>
            </a:r>
            <a:endParaRPr lang="en-US" sz="1000" dirty="0"/>
          </a:p>
          <a:p>
            <a:r>
              <a:rPr lang="en-US" sz="1000" b="1" dirty="0">
                <a:solidFill>
                  <a:srgbClr val="1A2B34"/>
                </a:solidFill>
                <a:latin typeface="Calibri" pitchFamily="34" charset="0"/>
                <a:ea typeface="Calibri" pitchFamily="34" charset="-122"/>
                <a:cs typeface="Calibri" pitchFamily="34" charset="-120"/>
              </a:rPr>
              <a:t>via Venn-diagram intersection of</a:t>
            </a:r>
            <a:endParaRPr lang="en-US" sz="1000" dirty="0"/>
          </a:p>
          <a:p>
            <a:r>
              <a:rPr lang="en-US" sz="1000" b="1" dirty="0">
                <a:solidFill>
                  <a:srgbClr val="1A2B34"/>
                </a:solidFill>
                <a:latin typeface="Calibri" pitchFamily="34" charset="0"/>
                <a:ea typeface="Calibri" pitchFamily="34" charset="-122"/>
                <a:cs typeface="Calibri" pitchFamily="34" charset="-120"/>
              </a:rPr>
              <a:t>DE genes and DM promoters.</a:t>
            </a:r>
            <a:endParaRPr lang="en-US" sz="1000" dirty="0"/>
          </a:p>
        </p:txBody>
      </p:sp>
      <p:sp>
        <p:nvSpPr>
          <p:cNvPr id="32" name="Text 24"/>
          <p:cNvSpPr/>
          <p:nvPr/>
        </p:nvSpPr>
        <p:spPr>
          <a:xfrm>
            <a:off x="548640" y="4709160"/>
            <a:ext cx="8046720" cy="320040"/>
          </a:xfrm>
          <a:prstGeom prst="rect">
            <a:avLst/>
          </a:prstGeom>
          <a:noFill/>
          <a:ln/>
        </p:spPr>
        <p:txBody>
          <a:bodyPr wrap="square" rtlCol="0" anchor="ctr"/>
          <a:lstStyle/>
          <a:p>
            <a:r>
              <a:rPr lang="en-US" sz="900" i="1" dirty="0">
                <a:solidFill>
                  <a:srgbClr val="4A6670"/>
                </a:solidFill>
                <a:latin typeface="Calibri" pitchFamily="34" charset="0"/>
                <a:ea typeface="Calibri" pitchFamily="34" charset="-122"/>
                <a:cs typeface="Calibri" pitchFamily="34" charset="-120"/>
              </a:rPr>
              <a:t>Source: TCGA Consortium (Nature 2012) — Breast, Colorectal, GBM landmark studies</a:t>
            </a:r>
            <a:endParaRPr lang="en-US"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i="1" dirty="0">
                <a:solidFill>
                  <a:srgbClr val="58E0C3"/>
                </a:solidFill>
                <a:latin typeface="Calibri" pitchFamily="34" charset="0"/>
                <a:ea typeface="Calibri" pitchFamily="34" charset="-122"/>
                <a:cs typeface="Calibri" pitchFamily="34" charset="-120"/>
              </a:rPr>
              <a:t>Why the overlap approach leaves biological signal on the table</a:t>
            </a:r>
            <a:endParaRPr lang="en-US" sz="1300" dirty="0"/>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7" name="Shape 4"/>
          <p:cNvSpPr/>
          <p:nvPr/>
        </p:nvSpPr>
        <p:spPr>
          <a:xfrm>
            <a:off x="502920" y="1554480"/>
            <a:ext cx="64008" cy="1554480"/>
          </a:xfrm>
          <a:prstGeom prst="rect">
            <a:avLst/>
          </a:prstGeom>
          <a:solidFill>
            <a:srgbClr val="D94F5C"/>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12" name="Shape 8"/>
          <p:cNvSpPr/>
          <p:nvPr/>
        </p:nvSpPr>
        <p:spPr>
          <a:xfrm>
            <a:off x="4709160" y="1554480"/>
            <a:ext cx="64008" cy="1554480"/>
          </a:xfrm>
          <a:prstGeom prst="rect">
            <a:avLst/>
          </a:prstGeom>
          <a:solidFill>
            <a:srgbClr val="D94F5C"/>
          </a:solidFill>
          <a:ln/>
        </p:spPr>
        <p:txBody>
          <a:bodyPr/>
          <a:lstStyle/>
          <a:p>
            <a:endParaRPr lang="en-US"/>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17" name="Shape 12"/>
          <p:cNvSpPr/>
          <p:nvPr/>
        </p:nvSpPr>
        <p:spPr>
          <a:xfrm>
            <a:off x="502920" y="3383280"/>
            <a:ext cx="64008" cy="1554480"/>
          </a:xfrm>
          <a:prstGeom prst="rect">
            <a:avLst/>
          </a:prstGeom>
          <a:solidFill>
            <a:srgbClr val="D94F5C"/>
          </a:solidFill>
          <a:ln/>
        </p:spPr>
        <p:txBody>
          <a:bodyPr/>
          <a:lstStyle/>
          <a:p>
            <a:endParaRPr lang="en-US"/>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22" name="Shape 16"/>
          <p:cNvSpPr/>
          <p:nvPr/>
        </p:nvSpPr>
        <p:spPr>
          <a:xfrm>
            <a:off x="4709160" y="3383280"/>
            <a:ext cx="64008" cy="1554480"/>
          </a:xfrm>
          <a:prstGeom prst="rect">
            <a:avLst/>
          </a:prstGeom>
          <a:solidFill>
            <a:srgbClr val="D94F5C"/>
          </a:solidFill>
          <a:ln/>
        </p:spPr>
        <p:txBody>
          <a:bodyPr/>
          <a:lstStyle/>
          <a:p>
            <a:endParaRPr lang="en-US"/>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Calibri" pitchFamily="34"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p>
        </p:txBody>
      </p:sp>
      <p:sp>
        <p:nvSpPr>
          <p:cNvPr id="26" name="Text 19"/>
          <p:cNvSpPr/>
          <p:nvPr/>
        </p:nvSpPr>
        <p:spPr>
          <a:xfrm>
            <a:off x="502920" y="4754880"/>
            <a:ext cx="8138160" cy="274320"/>
          </a:xfrm>
          <a:prstGeom prst="rect">
            <a:avLst/>
          </a:prstGeom>
          <a:noFill/>
          <a:ln/>
        </p:spPr>
        <p:txBody>
          <a:bodyPr wrap="square" rtlCol="0" anchor="ctr"/>
          <a:lstStyle/>
          <a:p>
            <a:r>
              <a:rPr lang="en-US" sz="800" i="1" dirty="0">
                <a:solidFill>
                  <a:srgbClr val="4A6670"/>
                </a:solidFill>
                <a:latin typeface="Calibri" pitchFamily="34" charset="0"/>
                <a:ea typeface="Calibri" pitchFamily="34" charset="-122"/>
                <a:cs typeface="Calibri" pitchFamily="34" charset="-120"/>
              </a:rPr>
              <a:t>Chen et al. Genome Biology 2019 · Barros et al. Briefings in Bioinformatics 2025 · Gómez-de-Mariscal et al. Frontiers in Genetics 2024</a:t>
            </a:r>
            <a:endParaRPr lang="en-US"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sp>
        <p:nvSpPr>
          <p:cNvPr id="3" name="Content Placeholder 2"/>
          <p:cNvSpPr>
            <a:spLocks noGrp="1"/>
          </p:cNvSpPr>
          <p:nvPr>
            <p:ph idx="1"/>
          </p:nvPr>
        </p:nvSpPr>
        <p:spPr/>
        <p:txBody>
          <a:bodyPr/>
          <a:lstStyle/>
          <a:p>
            <a:pPr marL="1270000" lvl="0" indent="0">
              <a:buNone/>
            </a:pPr>
            <a:r>
              <a:rPr sz="2000" b="1" dirty="0"/>
              <a:t>Multi-omics integration</a:t>
            </a:r>
            <a:r>
              <a:rPr sz="2000" dirty="0"/>
              <a:t> combines measurements from</a:t>
            </a:r>
            <a:r>
              <a:rPr lang="en-US" sz="2000" dirty="0"/>
              <a:t> </a:t>
            </a:r>
            <a:r>
              <a:rPr sz="2000" dirty="0"/>
              <a:t>multiple molecular layers to reveal regulatory relationships and disease mechanisms invisible to single-layer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i="1" dirty="0">
                <a:solidFill>
                  <a:srgbClr val="58E0C3"/>
                </a:solidFill>
                <a:latin typeface="Calibri" pitchFamily="34" charset="0"/>
                <a:ea typeface="Calibri" pitchFamily="34" charset="-122"/>
                <a:cs typeface="Calibri" pitchFamily="34" charset="-120"/>
              </a:rPr>
              <a:t>Joint modeling captures cross-layer interactions that overlap approaches miss</a:t>
            </a:r>
            <a:endParaRPr lang="en-US" sz="1300" dirty="0"/>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a:p>
        </p:txBody>
      </p:sp>
      <p:sp>
        <p:nvSpPr>
          <p:cNvPr id="7" name="Shape 4"/>
          <p:cNvSpPr/>
          <p:nvPr/>
        </p:nvSpPr>
        <p:spPr>
          <a:xfrm>
            <a:off x="548640" y="1508760"/>
            <a:ext cx="2560320" cy="64008"/>
          </a:xfrm>
          <a:prstGeom prst="rect">
            <a:avLst/>
          </a:prstGeom>
          <a:solidFill>
            <a:srgbClr val="088395"/>
          </a:solidFill>
          <a:ln/>
        </p:spPr>
        <p:txBody>
          <a:bodyPr/>
          <a:lstStyle/>
          <a:p>
            <a:endParaRPr lang="en-US"/>
          </a:p>
        </p:txBody>
      </p:sp>
      <p:sp>
        <p:nvSpPr>
          <p:cNvPr id="8" name="Shape 5"/>
          <p:cNvSpPr/>
          <p:nvPr/>
        </p:nvSpPr>
        <p:spPr>
          <a:xfrm>
            <a:off x="1554480" y="1691640"/>
            <a:ext cx="548640" cy="548640"/>
          </a:xfrm>
          <a:prstGeom prst="ellipse">
            <a:avLst/>
          </a:prstGeom>
          <a:solidFill>
            <a:srgbClr val="D1EDE8"/>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i="1" dirty="0">
                <a:solidFill>
                  <a:srgbClr val="088395"/>
                </a:solidFill>
                <a:latin typeface="Calibri" pitchFamily="34" charset="0"/>
                <a:ea typeface="Calibri" pitchFamily="34" charset="-122"/>
                <a:cs typeface="Calibri" pitchFamily="34" charset="-120"/>
              </a:rPr>
              <a:t>Joint dimensionality reduction</a:t>
            </a:r>
            <a:endParaRPr lang="en-US" sz="1000" dirty="0"/>
          </a:p>
        </p:txBody>
      </p:sp>
      <p:sp>
        <p:nvSpPr>
          <p:cNvPr id="12" name="Shape 8"/>
          <p:cNvSpPr/>
          <p:nvPr/>
        </p:nvSpPr>
        <p:spPr>
          <a:xfrm>
            <a:off x="777240" y="2926080"/>
            <a:ext cx="2103120" cy="274320"/>
          </a:xfrm>
          <a:prstGeom prst="rect">
            <a:avLst/>
          </a:prstGeom>
          <a:solidFill>
            <a:srgbClr val="D1EDE8"/>
          </a:solidFill>
          <a:ln/>
        </p:spPr>
        <p:txBody>
          <a:bodyPr/>
          <a:lstStyle/>
          <a:p>
            <a:endParaRPr lang="en-US"/>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b="1" dirty="0">
                <a:solidFill>
                  <a:srgbClr val="088395"/>
                </a:solidFill>
                <a:latin typeface="Calibri" pitchFamily="34" charset="0"/>
                <a:ea typeface="Calibri" pitchFamily="34" charset="-122"/>
                <a:cs typeface="Calibri" pitchFamily="34" charset="-120"/>
              </a:rPr>
              <a:t>MOFA2 · iCluster+ · DIABLO</a:t>
            </a:r>
            <a:endParaRPr lang="en-US" sz="900" dirty="0"/>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Calibri" pitchFamily="34"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b="1" dirty="0">
                <a:solidFill>
                  <a:srgbClr val="10B9A0"/>
                </a:solidFill>
                <a:latin typeface="Calibri" pitchFamily="34" charset="0"/>
                <a:ea typeface="Calibri" pitchFamily="34" charset="-122"/>
                <a:cs typeface="Calibri" pitchFamily="34" charset="-120"/>
              </a:rPr>
              <a:t>Detects coordinated moderate effects</a:t>
            </a:r>
            <a:endParaRPr lang="en-US" sz="1000" dirty="0"/>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a:p>
        </p:txBody>
      </p:sp>
      <p:sp>
        <p:nvSpPr>
          <p:cNvPr id="18" name="Shape 13"/>
          <p:cNvSpPr/>
          <p:nvPr/>
        </p:nvSpPr>
        <p:spPr>
          <a:xfrm>
            <a:off x="3429000" y="1508760"/>
            <a:ext cx="2560320" cy="64008"/>
          </a:xfrm>
          <a:prstGeom prst="rect">
            <a:avLst/>
          </a:prstGeom>
          <a:solidFill>
            <a:srgbClr val="10B9A0"/>
          </a:solidFill>
          <a:ln/>
        </p:spPr>
        <p:txBody>
          <a:bodyPr/>
          <a:lstStyle/>
          <a:p>
            <a:endParaRPr lang="en-US"/>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i="1" dirty="0">
                <a:solidFill>
                  <a:srgbClr val="10B9A0"/>
                </a:solidFill>
                <a:latin typeface="Calibri" pitchFamily="34" charset="0"/>
                <a:ea typeface="Calibri" pitchFamily="34" charset="-122"/>
                <a:cs typeface="Calibri" pitchFamily="34" charset="-120"/>
              </a:rPr>
              <a:t>Knowledge-guided causal models</a:t>
            </a:r>
            <a:endParaRPr lang="en-US" sz="1000" dirty="0"/>
          </a:p>
        </p:txBody>
      </p:sp>
      <p:sp>
        <p:nvSpPr>
          <p:cNvPr id="23" name="Shape 17"/>
          <p:cNvSpPr/>
          <p:nvPr/>
        </p:nvSpPr>
        <p:spPr>
          <a:xfrm>
            <a:off x="3657600" y="2926080"/>
            <a:ext cx="2103120" cy="274320"/>
          </a:xfrm>
          <a:prstGeom prst="rect">
            <a:avLst/>
          </a:prstGeom>
          <a:solidFill>
            <a:srgbClr val="D1EDE8"/>
          </a:solidFill>
          <a:ln/>
        </p:spPr>
        <p:txBody>
          <a:bodyPr/>
          <a:lstStyle/>
          <a:p>
            <a:endParaRPr lang="en-US"/>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b="1" dirty="0">
                <a:solidFill>
                  <a:srgbClr val="088395"/>
                </a:solidFill>
                <a:latin typeface="Calibri" pitchFamily="34" charset="0"/>
                <a:ea typeface="Calibri" pitchFamily="34" charset="-122"/>
                <a:cs typeface="Calibri" pitchFamily="34" charset="-120"/>
              </a:rPr>
              <a:t>COSMOS · SCENIC+ · LINGER</a:t>
            </a:r>
            <a:endParaRPr lang="en-US" sz="900" dirty="0"/>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Calibri" pitchFamily="34"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b="1" dirty="0">
                <a:solidFill>
                  <a:srgbClr val="10B9A0"/>
                </a:solidFill>
                <a:latin typeface="Calibri" pitchFamily="34" charset="0"/>
                <a:ea typeface="Calibri" pitchFamily="34" charset="-122"/>
                <a:cs typeface="Calibri" pitchFamily="34" charset="-120"/>
              </a:rPr>
              <a:t>Models cross-layer causal mechanisms</a:t>
            </a:r>
            <a:endParaRPr lang="en-US" sz="1000" dirty="0"/>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a:p>
        </p:txBody>
      </p:sp>
      <p:sp>
        <p:nvSpPr>
          <p:cNvPr id="29" name="Shape 22"/>
          <p:cNvSpPr/>
          <p:nvPr/>
        </p:nvSpPr>
        <p:spPr>
          <a:xfrm>
            <a:off x="6309360" y="1508760"/>
            <a:ext cx="2560320" cy="64008"/>
          </a:xfrm>
          <a:prstGeom prst="rect">
            <a:avLst/>
          </a:prstGeom>
          <a:solidFill>
            <a:srgbClr val="58E0C3"/>
          </a:solidFill>
          <a:ln/>
        </p:spPr>
        <p:txBody>
          <a:bodyPr/>
          <a:lstStyle/>
          <a:p>
            <a:endParaRPr lang="en-US"/>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i="1" dirty="0">
                <a:solidFill>
                  <a:srgbClr val="58E0C3"/>
                </a:solidFill>
                <a:latin typeface="Calibri" pitchFamily="34" charset="0"/>
                <a:ea typeface="Calibri" pitchFamily="34" charset="-122"/>
                <a:cs typeface="Calibri" pitchFamily="34" charset="-120"/>
              </a:rPr>
              <a:t>Attention-based cross-modal learning</a:t>
            </a:r>
            <a:endParaRPr lang="en-US" sz="1000" dirty="0"/>
          </a:p>
        </p:txBody>
      </p:sp>
      <p:sp>
        <p:nvSpPr>
          <p:cNvPr id="34" name="Shape 26"/>
          <p:cNvSpPr/>
          <p:nvPr/>
        </p:nvSpPr>
        <p:spPr>
          <a:xfrm>
            <a:off x="6537960" y="2926080"/>
            <a:ext cx="2103120" cy="274320"/>
          </a:xfrm>
          <a:prstGeom prst="rect">
            <a:avLst/>
          </a:prstGeom>
          <a:solidFill>
            <a:srgbClr val="D1EDE8"/>
          </a:solidFill>
          <a:ln/>
        </p:spPr>
        <p:txBody>
          <a:bodyPr/>
          <a:lstStyle/>
          <a:p>
            <a:endParaRPr lang="en-US"/>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b="1" dirty="0">
                <a:solidFill>
                  <a:srgbClr val="088395"/>
                </a:solidFill>
                <a:latin typeface="Calibri" pitchFamily="34" charset="0"/>
                <a:ea typeface="Calibri" pitchFamily="34" charset="-122"/>
                <a:cs typeface="Calibri" pitchFamily="34" charset="-120"/>
              </a:rPr>
              <a:t>CrossAttOmics · MultiGATE · scGLUE</a:t>
            </a:r>
            <a:endParaRPr lang="en-US" sz="900" dirty="0"/>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Calibri" pitchFamily="34"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b="1" dirty="0">
                <a:solidFill>
                  <a:srgbClr val="10B9A0"/>
                </a:solidFill>
                <a:latin typeface="Calibri" pitchFamily="34" charset="0"/>
                <a:ea typeface="Calibri" pitchFamily="34" charset="-122"/>
                <a:cs typeface="Calibri" pitchFamily="34" charset="-120"/>
              </a:rPr>
              <a:t>Handles heterogeneity natively</a:t>
            </a:r>
            <a:endParaRPr lang="en-US" sz="1000" dirty="0"/>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a:p>
        </p:txBody>
      </p:sp>
      <p:sp>
        <p:nvSpPr>
          <p:cNvPr id="40" name="Text 31"/>
          <p:cNvSpPr/>
          <p:nvPr/>
        </p:nvSpPr>
        <p:spPr>
          <a:xfrm>
            <a:off x="548640" y="4828032"/>
            <a:ext cx="8046720" cy="274320"/>
          </a:xfrm>
          <a:prstGeom prst="rect">
            <a:avLst/>
          </a:prstGeom>
          <a:noFill/>
          <a:ln/>
        </p:spPr>
        <p:txBody>
          <a:bodyPr wrap="square" rtlCol="0" anchor="ctr"/>
          <a:lstStyle/>
          <a:p>
            <a:r>
              <a:rPr lang="en-US" sz="950" i="1" dirty="0">
                <a:solidFill>
                  <a:srgbClr val="1A2B34"/>
                </a:solidFill>
                <a:latin typeface="Calibri" pitchFamily="34" charset="0"/>
                <a:ea typeface="Calibri" pitchFamily="34" charset="-122"/>
                <a:cs typeface="Calibri" pitchFamily="34" charset="-120"/>
              </a:rPr>
              <a:t>Key advantage: Integrative methods recover biology invisible to overlap-based approaches by jointly modeling cross-layer dependencies.</a:t>
            </a:r>
            <a:endParaRPr lang="en-US" sz="9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i="1" dirty="0">
                <a:solidFill>
                  <a:srgbClr val="58E0C3"/>
                </a:solidFill>
                <a:latin typeface="Calibri" pitchFamily="34" charset="0"/>
                <a:ea typeface="Calibri" pitchFamily="34" charset="-122"/>
                <a:cs typeface="Calibri" pitchFamily="34" charset="-120"/>
              </a:rPr>
              <a:t>Each data type differs in scale, distribution, dimensionality, and temporal resolution</a:t>
            </a:r>
            <a:endParaRPr lang="en-US" sz="1300" dirty="0"/>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RNA-seq</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Discrete counts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(UMIs)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~20,000</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genes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55–90%</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dropout</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Minutes–hours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(mRNA half-life)</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GC-content bias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PCR amplification</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scATAC-seq</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Binary / sparse</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counts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100K–500K</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peaks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90–99%</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dropout</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Hours–days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(chromatin state)</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Tn5 insertion bias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Low copy number</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Proteomics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(MS-based)</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Continuous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intensity</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5,000–10,000</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proteins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N/A</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(bulk typical)</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Hours–days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(protein half-life)</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Ionization</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suppression</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Methylation</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(450K/EPIC)</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Beta values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(0–1 bounded)</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450K–850K</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CpG sites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N/A</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(array-based)</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Days–weeks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(epigenetic memory)</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Probe cross-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hybridization</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Metabolomics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(untargeted)</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Continuous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intensity</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1,000–5,000</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m/z features</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N/A</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(bulk typical)</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Seconds–minutes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(metabolite flux)</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A2B34"/>
                          </a:solidFill>
                          <a:latin typeface="Calibri" pitchFamily="34" charset="0"/>
                          <a:ea typeface="Calibri" pitchFamily="34" charset="-122"/>
                          <a:cs typeface="Calibri" pitchFamily="34" charset="-120"/>
                        </a:rPr>
                        <a:t>Matrix effects</a:t>
                      </a:r>
                      <a:endParaRPr lang="en-US" sz="1000" dirty="0">
                        <a:latin typeface="Calibri" charset="0"/>
                        <a:ea typeface="Calibri" charset="0"/>
                        <a:cs typeface="Calibri" charset="0"/>
                      </a:endParaRPr>
                    </a:p>
                    <a:p>
                      <a:pPr marL="0" indent="0" algn="ctr">
                        <a:buNone/>
                      </a:pPr>
                      <a:r>
                        <a:rPr lang="en-US" sz="1000" dirty="0">
                          <a:solidFill>
                            <a:srgbClr val="1A2B34"/>
                          </a:solidFill>
                          <a:latin typeface="Calibri" pitchFamily="34" charset="0"/>
                          <a:ea typeface="Calibri" pitchFamily="34" charset="-122"/>
                          <a:cs typeface="Calibri" pitchFamily="34" charset="-120"/>
                        </a:rPr>
                        <a:t>Ion suppression</a:t>
                      </a:r>
                      <a:endParaRPr lang="en-US" sz="1000" dirty="0">
                        <a:latin typeface="Calibri"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i="1" dirty="0">
                <a:solidFill>
                  <a:srgbClr val="58E0C3"/>
                </a:solidFill>
                <a:latin typeface="Calibri" pitchFamily="34"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i="1" dirty="0">
                <a:solidFill>
                  <a:srgbClr val="58E0C3"/>
                </a:solidFill>
                <a:latin typeface="Calibri" pitchFamily="34" charset="0"/>
                <a:ea typeface="Calibri" pitchFamily="34" charset="-122"/>
                <a:cs typeface="Calibri" pitchFamily="34" charset="-120"/>
              </a:rPr>
              <a:t>Missingness occurs at every level — features, samples, and entire modalities</a:t>
            </a:r>
            <a:endParaRPr lang="en-US" sz="1300" dirty="0"/>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7" name="Shape 4"/>
          <p:cNvSpPr/>
          <p:nvPr/>
        </p:nvSpPr>
        <p:spPr>
          <a:xfrm>
            <a:off x="502920" y="1463040"/>
            <a:ext cx="2606040" cy="64008"/>
          </a:xfrm>
          <a:prstGeom prst="rect">
            <a:avLst/>
          </a:prstGeom>
          <a:solidFill>
            <a:srgbClr val="D94F5C"/>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i="1" dirty="0">
                <a:solidFill>
                  <a:srgbClr val="D94F5C"/>
                </a:solidFill>
                <a:latin typeface="Calibri" pitchFamily="34" charset="0"/>
                <a:ea typeface="Calibri" pitchFamily="34" charset="-122"/>
                <a:cs typeface="Calibri" pitchFamily="34" charset="-120"/>
              </a:rPr>
              <a:t>Within a single omics layer</a:t>
            </a:r>
            <a:endParaRPr lang="en-US" sz="950" dirty="0"/>
          </a:p>
        </p:txBody>
      </p:sp>
      <p:sp>
        <p:nvSpPr>
          <p:cNvPr id="11" name="Shape 7"/>
          <p:cNvSpPr/>
          <p:nvPr/>
        </p:nvSpPr>
        <p:spPr>
          <a:xfrm>
            <a:off x="640080" y="2176272"/>
            <a:ext cx="2331720" cy="228600"/>
          </a:xfrm>
          <a:prstGeom prst="rect">
            <a:avLst/>
          </a:prstGeom>
          <a:solidFill>
            <a:srgbClr val="D1EDE8"/>
          </a:solidFill>
          <a:ln/>
        </p:spPr>
        <p:txBody>
          <a:bodyPr/>
          <a:lstStyle/>
          <a:p>
            <a:endParaRPr lang="en-US"/>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10–45% of genes detected per cell; the rest are zeros from technical dropout or true absence</a:t>
            </a:r>
            <a:endParaRPr lang="en-US" sz="900" dirty="0"/>
          </a:p>
        </p:txBody>
      </p:sp>
      <p:sp>
        <p:nvSpPr>
          <p:cNvPr id="14" name="Shape 10"/>
          <p:cNvSpPr/>
          <p:nvPr/>
        </p:nvSpPr>
        <p:spPr>
          <a:xfrm>
            <a:off x="640080" y="2980944"/>
            <a:ext cx="2331720" cy="228600"/>
          </a:xfrm>
          <a:prstGeom prst="rect">
            <a:avLst/>
          </a:prstGeom>
          <a:solidFill>
            <a:srgbClr val="D1EDE8"/>
          </a:solidFill>
          <a:ln/>
        </p:spPr>
        <p:txBody>
          <a:bodyPr/>
          <a:lstStyle/>
          <a:p>
            <a:endParaRPr lang="en-US"/>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Only 1–10% of accessible peaks detected per cell due to diploid DNA copy number</a:t>
            </a:r>
            <a:endParaRPr lang="en-US" sz="900" dirty="0"/>
          </a:p>
        </p:txBody>
      </p:sp>
      <p:sp>
        <p:nvSpPr>
          <p:cNvPr id="17" name="Shape 13"/>
          <p:cNvSpPr/>
          <p:nvPr/>
        </p:nvSpPr>
        <p:spPr>
          <a:xfrm>
            <a:off x="640080" y="3785616"/>
            <a:ext cx="2331720" cy="228600"/>
          </a:xfrm>
          <a:prstGeom prst="rect">
            <a:avLst/>
          </a:prstGeom>
          <a:solidFill>
            <a:srgbClr val="D1EDE8"/>
          </a:solidFill>
          <a:ln/>
        </p:spPr>
        <p:txBody>
          <a:bodyPr/>
          <a:lstStyle/>
          <a:p>
            <a:endParaRPr lang="en-US"/>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Gene-gene correlations become unreliable; clustering struggles to find true neighborhoods</a:t>
            </a:r>
            <a:endParaRPr lang="en-US" sz="900" dirty="0"/>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i="1" dirty="0">
                <a:solidFill>
                  <a:srgbClr val="4A6670"/>
                </a:solidFill>
                <a:latin typeface="Calibri" pitchFamily="34" charset="0"/>
                <a:ea typeface="Calibri" pitchFamily="34" charset="-122"/>
                <a:cs typeface="Calibri" pitchFamily="34" charset="-120"/>
              </a:rPr>
              <a:t>Chen et al. Genome Biology 2019</a:t>
            </a:r>
            <a:endParaRPr lang="en-US" sz="750" dirty="0"/>
          </a:p>
          <a:p>
            <a:r>
              <a:rPr lang="en-US" sz="750" i="1" dirty="0">
                <a:solidFill>
                  <a:srgbClr val="4A6670"/>
                </a:solidFill>
                <a:latin typeface="Calibri" pitchFamily="34" charset="0"/>
                <a:ea typeface="Calibri" pitchFamily="34" charset="-122"/>
                <a:cs typeface="Calibri" pitchFamily="34" charset="-120"/>
              </a:rPr>
              <a:t>Li et al. Nature Communications 2021</a:t>
            </a:r>
            <a:endParaRPr lang="en-US" sz="750" dirty="0"/>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22" name="Shape 18"/>
          <p:cNvSpPr/>
          <p:nvPr/>
        </p:nvSpPr>
        <p:spPr>
          <a:xfrm>
            <a:off x="3429000" y="1463040"/>
            <a:ext cx="2606040" cy="64008"/>
          </a:xfrm>
          <a:prstGeom prst="rect">
            <a:avLst/>
          </a:prstGeom>
          <a:solidFill>
            <a:srgbClr val="E8963A"/>
          </a:solidFill>
          <a:ln/>
        </p:spPr>
        <p:txBody>
          <a:bodyPr/>
          <a:lstStyle/>
          <a:p>
            <a:endParaRPr lang="en-US"/>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i="1" dirty="0">
                <a:solidFill>
                  <a:srgbClr val="E8963A"/>
                </a:solidFill>
                <a:latin typeface="Calibri" pitchFamily="34" charset="0"/>
                <a:ea typeface="Calibri" pitchFamily="34" charset="-122"/>
                <a:cs typeface="Calibri" pitchFamily="34" charset="-120"/>
              </a:rPr>
              <a:t>Across omics layers</a:t>
            </a:r>
            <a:endParaRPr lang="en-US" sz="950" dirty="0"/>
          </a:p>
        </p:txBody>
      </p:sp>
      <p:sp>
        <p:nvSpPr>
          <p:cNvPr id="26" name="Shape 21"/>
          <p:cNvSpPr/>
          <p:nvPr/>
        </p:nvSpPr>
        <p:spPr>
          <a:xfrm>
            <a:off x="3566160" y="2176272"/>
            <a:ext cx="2331720" cy="228600"/>
          </a:xfrm>
          <a:prstGeom prst="rect">
            <a:avLst/>
          </a:prstGeom>
          <a:solidFill>
            <a:srgbClr val="D1EDE8"/>
          </a:solidFill>
          <a:ln/>
        </p:spPr>
        <p:txBody>
          <a:bodyPr/>
          <a:lstStyle/>
          <a:p>
            <a:endParaRPr lang="en-US"/>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RNA-seq profiled on 500 patients, proteomics on only 200 — overlapping set may be just 120</a:t>
            </a:r>
            <a:endParaRPr lang="en-US" sz="900" dirty="0"/>
          </a:p>
        </p:txBody>
      </p:sp>
      <p:sp>
        <p:nvSpPr>
          <p:cNvPr id="29" name="Shape 24"/>
          <p:cNvSpPr/>
          <p:nvPr/>
        </p:nvSpPr>
        <p:spPr>
          <a:xfrm>
            <a:off x="3566160" y="2980944"/>
            <a:ext cx="2331720" cy="228600"/>
          </a:xfrm>
          <a:prstGeom prst="rect">
            <a:avLst/>
          </a:prstGeom>
          <a:solidFill>
            <a:srgbClr val="D1EDE8"/>
          </a:solidFill>
          <a:ln/>
        </p:spPr>
        <p:txBody>
          <a:bodyPr/>
          <a:lstStyle/>
          <a:p>
            <a:endParaRPr lang="en-US"/>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10x Multiome gives matched RNA + ATAC per cell; most studies have separate profiling batches</a:t>
            </a:r>
            <a:endParaRPr lang="en-US" sz="900" dirty="0"/>
          </a:p>
        </p:txBody>
      </p:sp>
      <p:sp>
        <p:nvSpPr>
          <p:cNvPr id="32" name="Shape 27"/>
          <p:cNvSpPr/>
          <p:nvPr/>
        </p:nvSpPr>
        <p:spPr>
          <a:xfrm>
            <a:off x="3566160" y="3785616"/>
            <a:ext cx="2331720" cy="228600"/>
          </a:xfrm>
          <a:prstGeom prst="rect">
            <a:avLst/>
          </a:prstGeom>
          <a:solidFill>
            <a:srgbClr val="D1EDE8"/>
          </a:solidFill>
          <a:ln/>
        </p:spPr>
        <p:txBody>
          <a:bodyPr/>
          <a:lstStyle/>
          <a:p>
            <a:endParaRPr lang="en-US"/>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Diagonal integration needed; power drops; per-cell cross-modal inference blocked</a:t>
            </a:r>
            <a:endParaRPr lang="en-US" sz="900" dirty="0"/>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i="1" dirty="0">
                <a:solidFill>
                  <a:srgbClr val="4A6670"/>
                </a:solidFill>
                <a:latin typeface="Calibri" pitchFamily="34" charset="0"/>
                <a:ea typeface="Calibri" pitchFamily="34" charset="-122"/>
                <a:cs typeface="Calibri" pitchFamily="34" charset="-120"/>
              </a:rPr>
              <a:t>Heumos et al. Mol Sys Biol 2025</a:t>
            </a:r>
            <a:endParaRPr lang="en-US" sz="750" dirty="0"/>
          </a:p>
          <a:p>
            <a:r>
              <a:rPr lang="en-US" sz="750" i="1" dirty="0">
                <a:solidFill>
                  <a:srgbClr val="4A6670"/>
                </a:solidFill>
                <a:latin typeface="Calibri" pitchFamily="34" charset="0"/>
                <a:ea typeface="Calibri" pitchFamily="34" charset="-122"/>
                <a:cs typeface="Calibri" pitchFamily="34" charset="-120"/>
              </a:rPr>
              <a:t>Argelaguet et al. Nat Methods 2021</a:t>
            </a:r>
            <a:endParaRPr lang="en-US" sz="750" dirty="0"/>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37" name="Shape 32"/>
          <p:cNvSpPr/>
          <p:nvPr/>
        </p:nvSpPr>
        <p:spPr>
          <a:xfrm>
            <a:off x="6355080" y="1463040"/>
            <a:ext cx="2606040" cy="64008"/>
          </a:xfrm>
          <a:prstGeom prst="rect">
            <a:avLst/>
          </a:prstGeom>
          <a:solidFill>
            <a:srgbClr val="6B5B95"/>
          </a:solidFill>
          <a:ln/>
        </p:spPr>
        <p:txBody>
          <a:bodyPr/>
          <a:lstStyle/>
          <a:p>
            <a:endParaRPr lang="en-US"/>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i="1" dirty="0">
                <a:solidFill>
                  <a:srgbClr val="6B5B95"/>
                </a:solidFill>
                <a:latin typeface="Calibri" pitchFamily="34" charset="0"/>
                <a:ea typeface="Calibri" pitchFamily="34" charset="-122"/>
                <a:cs typeface="Calibri" pitchFamily="34" charset="-120"/>
              </a:rPr>
              <a:t>Entire omics layers missing</a:t>
            </a:r>
            <a:endParaRPr lang="en-US" sz="950" dirty="0"/>
          </a:p>
        </p:txBody>
      </p:sp>
      <p:sp>
        <p:nvSpPr>
          <p:cNvPr id="41" name="Shape 35"/>
          <p:cNvSpPr/>
          <p:nvPr/>
        </p:nvSpPr>
        <p:spPr>
          <a:xfrm>
            <a:off x="6492240" y="2176272"/>
            <a:ext cx="2331720" cy="228600"/>
          </a:xfrm>
          <a:prstGeom prst="rect">
            <a:avLst/>
          </a:prstGeom>
          <a:solidFill>
            <a:srgbClr val="D1EDE8"/>
          </a:solidFill>
          <a:ln/>
        </p:spPr>
        <p:txBody>
          <a:bodyPr/>
          <a:lstStyle/>
          <a:p>
            <a:endParaRPr lang="en-US"/>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A study may have WGS + RNA-seq but cannot afford phosphoproteomics or spatial transcriptomics</a:t>
            </a:r>
            <a:endParaRPr lang="en-US" sz="900" dirty="0"/>
          </a:p>
        </p:txBody>
      </p:sp>
      <p:sp>
        <p:nvSpPr>
          <p:cNvPr id="44" name="Shape 38"/>
          <p:cNvSpPr/>
          <p:nvPr/>
        </p:nvSpPr>
        <p:spPr>
          <a:xfrm>
            <a:off x="6492240" y="2980944"/>
            <a:ext cx="2331720" cy="228600"/>
          </a:xfrm>
          <a:prstGeom prst="rect">
            <a:avLst/>
          </a:prstGeom>
          <a:solidFill>
            <a:srgbClr val="D1EDE8"/>
          </a:solidFill>
          <a:ln/>
        </p:spPr>
        <p:txBody>
          <a:bodyPr/>
          <a:lstStyle/>
          <a:p>
            <a:endParaRPr lang="en-US"/>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FFPE samples support DNA/methylation but yield degraded RNA and poor chromatin accessibility</a:t>
            </a:r>
            <a:endParaRPr lang="en-US" sz="900" dirty="0"/>
          </a:p>
        </p:txBody>
      </p:sp>
      <p:sp>
        <p:nvSpPr>
          <p:cNvPr id="47" name="Shape 41"/>
          <p:cNvSpPr/>
          <p:nvPr/>
        </p:nvSpPr>
        <p:spPr>
          <a:xfrm>
            <a:off x="6492240" y="3785616"/>
            <a:ext cx="2331720" cy="228600"/>
          </a:xfrm>
          <a:prstGeom prst="rect">
            <a:avLst/>
          </a:prstGeom>
          <a:solidFill>
            <a:srgbClr val="D1EDE8"/>
          </a:solidFill>
          <a:ln/>
        </p:spPr>
        <p:txBody>
          <a:bodyPr/>
          <a:lstStyle/>
          <a:p>
            <a:endParaRPr lang="en-US"/>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Regulatory layers invisible; causal chain from mutation → phenotype is incomplete</a:t>
            </a:r>
            <a:endParaRPr lang="en-US" sz="900" dirty="0"/>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i="1" dirty="0">
                <a:solidFill>
                  <a:srgbClr val="4A6670"/>
                </a:solidFill>
                <a:latin typeface="Calibri" pitchFamily="34" charset="0"/>
                <a:ea typeface="Calibri" pitchFamily="34" charset="-122"/>
                <a:cs typeface="Calibri" pitchFamily="34" charset="-120"/>
              </a:rPr>
              <a:t>Barros et al. Brief Bioinform 2025</a:t>
            </a:r>
            <a:endParaRPr lang="en-US" sz="750" dirty="0"/>
          </a:p>
          <a:p>
            <a:r>
              <a:rPr lang="en-US" sz="750" i="1" dirty="0">
                <a:solidFill>
                  <a:srgbClr val="4A6670"/>
                </a:solidFill>
                <a:latin typeface="Calibri" pitchFamily="34" charset="0"/>
                <a:ea typeface="Calibri" pitchFamily="34" charset="-122"/>
                <a:cs typeface="Calibri" pitchFamily="34" charset="-120"/>
              </a:rPr>
              <a:t>Mohr et al. Biomedicines 2024</a:t>
            </a:r>
            <a:endParaRPr lang="en-US" sz="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i="1" dirty="0">
                <a:solidFill>
                  <a:srgbClr val="58E0C3"/>
                </a:solidFill>
                <a:latin typeface="Calibri" pitchFamily="34" charset="0"/>
                <a:ea typeface="Calibri" pitchFamily="34" charset="-122"/>
                <a:cs typeface="Calibri" pitchFamily="34" charset="-120"/>
              </a:rPr>
              <a:t>How modern tools address the fundamental data incompatibilities</a:t>
            </a:r>
            <a:endParaRPr lang="en-US" sz="1300" dirty="0"/>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7" name="Shape 4"/>
          <p:cNvSpPr/>
          <p:nvPr/>
        </p:nvSpPr>
        <p:spPr>
          <a:xfrm>
            <a:off x="457200" y="1600200"/>
            <a:ext cx="3931920" cy="64008"/>
          </a:xfrm>
          <a:prstGeom prst="rect">
            <a:avLst/>
          </a:prstGeom>
          <a:solidFill>
            <a:srgbClr val="088395"/>
          </a:solidFill>
          <a:ln/>
        </p:spPr>
        <p:txBody>
          <a:bodyPr/>
          <a:lstStyle/>
          <a:p>
            <a:endParaRPr lang="en-US"/>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b="1" i="1" dirty="0">
                <a:solidFill>
                  <a:srgbClr val="088395"/>
                </a:solidFill>
                <a:latin typeface="Calibri" pitchFamily="34" charset="0"/>
                <a:ea typeface="Calibri" pitchFamily="34" charset="-122"/>
                <a:cs typeface="Calibri" pitchFamily="34" charset="-120"/>
              </a:rPr>
              <a:t>scGLUE · MultiVI · scECDA</a:t>
            </a:r>
            <a:endParaRPr lang="en-US" sz="800" dirty="0"/>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b="1" i="1" dirty="0">
                <a:solidFill>
                  <a:srgbClr val="088395"/>
                </a:solidFill>
                <a:latin typeface="Calibri" pitchFamily="34" charset="0"/>
                <a:ea typeface="Calibri" pitchFamily="34" charset="-122"/>
                <a:cs typeface="Calibri" pitchFamily="34" charset="-120"/>
              </a:rPr>
              <a:t>sciCAN · GLUE · totalVI</a:t>
            </a:r>
            <a:endParaRPr lang="en-US" sz="800" dirty="0"/>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b="1" i="1" dirty="0">
                <a:solidFill>
                  <a:srgbClr val="088395"/>
                </a:solidFill>
                <a:latin typeface="Calibri" pitchFamily="34" charset="0"/>
                <a:ea typeface="Calibri" pitchFamily="34" charset="-122"/>
                <a:cs typeface="Calibri" pitchFamily="34" charset="-120"/>
              </a:rPr>
              <a:t>SCENIC+ · LINGER · MultiGATE</a:t>
            </a:r>
            <a:endParaRPr lang="en-US" sz="800" dirty="0"/>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a:p>
        </p:txBody>
      </p:sp>
      <p:sp>
        <p:nvSpPr>
          <p:cNvPr id="22" name="Shape 16"/>
          <p:cNvSpPr/>
          <p:nvPr/>
        </p:nvSpPr>
        <p:spPr>
          <a:xfrm>
            <a:off x="4754880" y="1600200"/>
            <a:ext cx="3931920" cy="64008"/>
          </a:xfrm>
          <a:prstGeom prst="rect">
            <a:avLst/>
          </a:prstGeom>
          <a:solidFill>
            <a:srgbClr val="6B5B95"/>
          </a:solidFill>
          <a:ln/>
        </p:spPr>
        <p:txBody>
          <a:bodyPr/>
          <a:lstStyle/>
          <a:p>
            <a:endParaRPr lang="en-US"/>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b="1" i="1" dirty="0">
                <a:solidFill>
                  <a:srgbClr val="6B5B95"/>
                </a:solidFill>
                <a:latin typeface="Calibri" pitchFamily="34" charset="0"/>
                <a:ea typeface="Calibri" pitchFamily="34" charset="-122"/>
                <a:cs typeface="Calibri" pitchFamily="34" charset="-120"/>
              </a:rPr>
              <a:t>MAGIC · scOpen · SAVER · DCA</a:t>
            </a:r>
            <a:endParaRPr lang="en-US" sz="800" dirty="0"/>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b="1" i="1" dirty="0">
                <a:solidFill>
                  <a:srgbClr val="6B5B95"/>
                </a:solidFill>
                <a:latin typeface="Calibri" pitchFamily="34" charset="0"/>
                <a:ea typeface="Calibri" pitchFamily="34" charset="-122"/>
                <a:cs typeface="Calibri" pitchFamily="34" charset="-120"/>
              </a:rPr>
              <a:t>Seurat v5 Bridge · UINMF · StabMap</a:t>
            </a:r>
            <a:endParaRPr lang="en-US" sz="800" dirty="0"/>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Calibri" pitchFamily="34"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b="1" i="1" dirty="0">
                <a:solidFill>
                  <a:srgbClr val="6B5B95"/>
                </a:solidFill>
                <a:latin typeface="Calibri" pitchFamily="34" charset="0"/>
                <a:ea typeface="Calibri" pitchFamily="34" charset="-122"/>
                <a:cs typeface="Calibri" pitchFamily="34" charset="-120"/>
              </a:rPr>
              <a:t>MOFA2 · MultiVI · MCIA</a:t>
            </a:r>
            <a:endParaRPr lang="en-US" sz="800" dirty="0"/>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i="1" dirty="0">
                <a:solidFill>
                  <a:srgbClr val="1A2B34"/>
                </a:solidFill>
                <a:latin typeface="Calibri" pitchFamily="34"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85000" lnSpcReduction="10000"/>
          </a:bodyPr>
          <a:lstStyle/>
          <a:p>
            <a:pPr marL="0" lvl="0" indent="0">
              <a:buNone/>
            </a:pPr>
            <a:r>
              <a:rPr b="1" dirty="0"/>
              <a:t>What we’ve established:</a:t>
            </a:r>
          </a:p>
          <a:p>
            <a:pPr lvl="0"/>
            <a:r>
              <a:rPr dirty="0"/>
              <a:t>Each omics layer provides a distinct biological view</a:t>
            </a:r>
          </a:p>
          <a:p>
            <a:pPr lvl="0"/>
            <a:r>
              <a:rPr dirty="0"/>
              <a:t>Study design (parallel vs joint) shapes questions and methods</a:t>
            </a:r>
          </a:p>
          <a:p>
            <a:pPr lvl="0"/>
            <a:r>
              <a:rPr dirty="0"/>
              <a:t>Analysis </a:t>
            </a:r>
            <a:r>
              <a:rPr lang="en-US" dirty="0"/>
              <a:t>goals</a:t>
            </a:r>
            <a:r>
              <a:rPr dirty="0"/>
              <a:t> (sample vs feature-focused) </a:t>
            </a:r>
            <a:r>
              <a:rPr lang="en-US" dirty="0"/>
              <a:t>require different approaches</a:t>
            </a:r>
            <a:endParaRPr dirty="0"/>
          </a:p>
          <a:p>
            <a:pPr lvl="0"/>
            <a:r>
              <a:rPr dirty="0"/>
              <a:t>Challenges are inherent to multi-omics biology</a:t>
            </a:r>
            <a:endParaRPr lang="en-US" dirty="0"/>
          </a:p>
          <a:p>
            <a:pPr marL="0" lvl="0" indent="0">
              <a:buNone/>
            </a:pPr>
            <a:endParaRPr dirty="0"/>
          </a:p>
          <a:p>
            <a:pPr marL="0" lvl="0" indent="0">
              <a:buNone/>
            </a:pPr>
            <a:r>
              <a:rPr b="1" dirty="0"/>
              <a:t>Looking ahead:</a:t>
            </a:r>
          </a:p>
          <a:p>
            <a:pPr marL="0" lvl="0" indent="0">
              <a:buNone/>
            </a:pPr>
            <a:r>
              <a:rPr dirty="0"/>
              <a:t>UF and external researchers will present methods addressing these challenges in cancer, immunology, and spatial biology contexts.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endParaRPr lang="en-US"/>
          </a:p>
          <a:p>
            <a:pPr marL="0" lvl="0" indent="0">
              <a:buNone/>
            </a:pPr>
            <a:endParaRPr/>
          </a:p>
          <a:p>
            <a:pPr marL="0" lvl="0" indent="0">
              <a:buNone/>
            </a:pPr>
            <a:r>
              <a:rPr dirty="0"/>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1231900" y="1193800"/>
            <a:ext cx="6680200" cy="3390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Genomics: </a:t>
            </a:r>
            <a:r>
              <a:rPr lang="en-US" dirty="0"/>
              <a:t>”What can happen”</a:t>
            </a:r>
            <a:endParaRPr dirty="0"/>
          </a:p>
        </p:txBody>
      </p:sp>
      <p:sp>
        <p:nvSpPr>
          <p:cNvPr id="3" name="Content Placeholder 2"/>
          <p:cNvSpPr>
            <a:spLocks noGrp="1"/>
          </p:cNvSpPr>
          <p:nvPr>
            <p:ph idx="1"/>
          </p:nvPr>
        </p:nvSpPr>
        <p:spPr/>
        <p:txBody>
          <a:bodyPr/>
          <a:lstStyle/>
          <a:p>
            <a:pPr marL="0" lvl="0" indent="0">
              <a:buNone/>
            </a:pPr>
            <a:r>
              <a:rPr b="1" dirty="0"/>
              <a:t>What it measures:</a:t>
            </a:r>
            <a:r>
              <a:rPr dirty="0"/>
              <a:t> DNA sequence variation</a:t>
            </a:r>
            <a:endParaRPr lang="en-US" dirty="0"/>
          </a:p>
          <a:p>
            <a:pPr marL="0" lvl="0" indent="0">
              <a:buNone/>
            </a:pP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Technologies</a:t>
            </a:r>
          </a:p>
        </p:txBody>
      </p:sp>
      <p:pic>
        <p:nvPicPr>
          <p:cNvPr id="3" name="Picture 1" descr="figures/genomics-technologies.png"/>
          <p:cNvPicPr>
            <a:picLocks noGrp="1" noChangeAspect="1"/>
          </p:cNvPicPr>
          <p:nvPr/>
        </p:nvPicPr>
        <p:blipFill>
          <a:blip r:embed="rId3"/>
          <a:stretch>
            <a:fillRect/>
          </a:stretch>
        </p:blipFill>
        <p:spPr bwMode="auto">
          <a:xfrm>
            <a:off x="1968500" y="1193800"/>
            <a:ext cx="5207000" cy="3390900"/>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tretch>
            <a:fillRect/>
          </a:stretch>
        </p:blipFill>
        <p:spPr bwMode="auto">
          <a:xfrm>
            <a:off x="1551539" y="934497"/>
            <a:ext cx="5627769" cy="4209003"/>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Epigenomics: The Regulatory Layer</a:t>
            </a:r>
          </a:p>
        </p:txBody>
      </p:sp>
      <p:sp>
        <p:nvSpPr>
          <p:cNvPr id="3" name="Content Placeholder 2"/>
          <p:cNvSpPr>
            <a:spLocks noGrp="1"/>
          </p:cNvSpPr>
          <p:nvPr>
            <p:ph idx="1"/>
          </p:nvPr>
        </p:nvSpPr>
        <p:spPr/>
        <p:txBody>
          <a:bodyPr/>
          <a:lstStyle/>
          <a:p>
            <a:pPr marL="0" lvl="0" indent="0">
              <a:buNone/>
            </a:pPr>
            <a:r>
              <a:rPr b="1" dirty="0"/>
              <a:t>What it measures:</a:t>
            </a:r>
            <a:r>
              <a:rPr dirty="0"/>
              <a:t> Chromatin state and DNA modifications controlling gene accessibility</a:t>
            </a:r>
            <a:endParaRPr lang="en-US" dirty="0"/>
          </a:p>
          <a:p>
            <a:pPr marL="0" lvl="0" indent="0">
              <a:buNone/>
            </a:pPr>
            <a:endParaRPr dirty="0"/>
          </a:p>
          <a:p>
            <a:pPr marL="0" lvl="0" indent="0">
              <a:buNone/>
            </a:pPr>
            <a:r>
              <a:rPr b="1" dirty="0"/>
              <a:t>Common technologies:</a:t>
            </a:r>
          </a:p>
          <a:p>
            <a:pPr lvl="0"/>
            <a:r>
              <a:rPr dirty="0"/>
              <a:t>ATAC-seq (chromatin accessibility)</a:t>
            </a:r>
          </a:p>
          <a:p>
            <a:pPr lvl="0"/>
            <a:r>
              <a:rPr dirty="0"/>
              <a:t>ChIP-seq / CUT&amp;RUN (TF binding, histone marks)</a:t>
            </a:r>
          </a:p>
          <a:p>
            <a:pPr lvl="0"/>
            <a:r>
              <a:rPr dirty="0"/>
              <a:t>Bisulfite sequencing (DNA methylation)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5681</Words>
  <Application>Microsoft Macintosh PowerPoint</Application>
  <PresentationFormat>On-screen Show (16:9)</PresentationFormat>
  <Paragraphs>471</Paragraphs>
  <Slides>35</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Georgia</vt:lpstr>
      <vt:lpstr>Office Theme</vt:lpstr>
      <vt:lpstr>Advances in Bioinformatics: Multi-Omics Integration</vt:lpstr>
      <vt:lpstr>Welcome to the Multi-Omics Integration Series</vt:lpstr>
      <vt:lpstr>What Is Multi-Omics Integration?</vt:lpstr>
      <vt:lpstr>What Is Multi-Omics Integration?</vt:lpstr>
      <vt:lpstr>The Multi-Layered Biology of Cells</vt:lpstr>
      <vt:lpstr>Genomics: ”What can happen”</vt:lpstr>
      <vt:lpstr>Genomics Technologies</vt:lpstr>
      <vt:lpstr>Genomics: Mapping Drivers Across Cancers</vt:lpstr>
      <vt:lpstr>Epigenomics: The Regulatory Layer</vt:lpstr>
      <vt:lpstr>Epigenomics Assays</vt:lpstr>
      <vt:lpstr>Epigenomics: Methylation-Driven Cancer Subtypes</vt:lpstr>
      <vt:lpstr>Transcriptomics: Active Gene Expression</vt:lpstr>
      <vt:lpstr>Transcriptomics Technologies</vt:lpstr>
      <vt:lpstr>Transcriptomics: Expression-Based Cancer Subtypes</vt:lpstr>
      <vt:lpstr>Proteomics: The Functional Machinery</vt:lpstr>
      <vt:lpstr>Proteomics Platforms</vt:lpstr>
      <vt:lpstr>Proteomics: Layer-to-Layer Discordance</vt:lpstr>
      <vt:lpstr>Metabolomics: Biochemical Activity</vt:lpstr>
      <vt:lpstr>Metabolomics: Regulatory Connections</vt:lpstr>
      <vt:lpstr>Two Multi-Omics Study Paradigms</vt:lpstr>
      <vt:lpstr>Parallel Multi-Omics Study Example</vt:lpstr>
      <vt:lpstr>Joint Profiling: Single-Cell Multi-Omics</vt:lpstr>
      <vt:lpstr>Joint Profiling: Spatial Multi-Omics</vt:lpstr>
      <vt:lpstr>Joint Profiling: Spatial Metabolomics</vt:lpstr>
      <vt:lpstr>Two Analytical Goals</vt:lpstr>
      <vt:lpstr>Sample-Focused: Molecular Subtyping</vt:lpstr>
      <vt:lpstr>Feature-Focused: Regulatory Networks</vt:lpstr>
      <vt:lpstr>PowerPoint Presentation</vt:lpstr>
      <vt:lpstr>PowerPoint Presentation</vt:lpstr>
      <vt:lpstr>PowerPoint Presentation</vt:lpstr>
      <vt:lpstr>PowerPoint Presentation</vt:lpstr>
      <vt:lpstr>PowerPoint Presentation</vt:lpstr>
      <vt:lpstr>PowerPoint Presentation</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8</cp:revision>
  <dcterms:created xsi:type="dcterms:W3CDTF">2026-02-05T03:49:16Z</dcterms:created>
  <dcterms:modified xsi:type="dcterms:W3CDTF">2026-02-05T04:12:37Z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